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331"/>
  </p:notesMasterIdLst>
  <p:handoutMasterIdLst>
    <p:handoutMasterId r:id="rId332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807" r:id="rId25"/>
    <p:sldId id="287" r:id="rId26"/>
    <p:sldId id="286" r:id="rId27"/>
    <p:sldId id="808" r:id="rId28"/>
    <p:sldId id="809" r:id="rId29"/>
    <p:sldId id="810" r:id="rId30"/>
    <p:sldId id="882" r:id="rId31"/>
    <p:sldId id="881" r:id="rId32"/>
    <p:sldId id="811" r:id="rId33"/>
    <p:sldId id="812" r:id="rId34"/>
    <p:sldId id="884" r:id="rId35"/>
    <p:sldId id="883" r:id="rId36"/>
    <p:sldId id="813" r:id="rId37"/>
    <p:sldId id="814" r:id="rId38"/>
    <p:sldId id="885" r:id="rId39"/>
    <p:sldId id="886" r:id="rId40"/>
    <p:sldId id="815" r:id="rId41"/>
    <p:sldId id="868" r:id="rId42"/>
    <p:sldId id="867" r:id="rId43"/>
    <p:sldId id="816" r:id="rId44"/>
    <p:sldId id="817" r:id="rId45"/>
    <p:sldId id="818" r:id="rId46"/>
    <p:sldId id="819" r:id="rId47"/>
    <p:sldId id="820" r:id="rId48"/>
    <p:sldId id="821" r:id="rId49"/>
    <p:sldId id="822" r:id="rId50"/>
    <p:sldId id="823" r:id="rId51"/>
    <p:sldId id="831" r:id="rId52"/>
    <p:sldId id="825" r:id="rId53"/>
    <p:sldId id="890" r:id="rId54"/>
    <p:sldId id="891" r:id="rId55"/>
    <p:sldId id="832" r:id="rId56"/>
    <p:sldId id="889" r:id="rId57"/>
    <p:sldId id="892" r:id="rId58"/>
    <p:sldId id="827" r:id="rId59"/>
    <p:sldId id="828" r:id="rId60"/>
    <p:sldId id="829" r:id="rId61"/>
    <p:sldId id="830" r:id="rId62"/>
    <p:sldId id="833" r:id="rId63"/>
    <p:sldId id="834" r:id="rId64"/>
    <p:sldId id="835" r:id="rId65"/>
    <p:sldId id="836" r:id="rId66"/>
    <p:sldId id="888" r:id="rId67"/>
    <p:sldId id="887" r:id="rId68"/>
    <p:sldId id="837" r:id="rId69"/>
    <p:sldId id="842" r:id="rId70"/>
    <p:sldId id="841" r:id="rId71"/>
    <p:sldId id="838" r:id="rId72"/>
    <p:sldId id="839" r:id="rId73"/>
    <p:sldId id="840" r:id="rId74"/>
    <p:sldId id="843" r:id="rId75"/>
    <p:sldId id="893" r:id="rId76"/>
    <p:sldId id="894" r:id="rId77"/>
    <p:sldId id="844" r:id="rId78"/>
    <p:sldId id="845" r:id="rId79"/>
    <p:sldId id="846" r:id="rId80"/>
    <p:sldId id="847" r:id="rId81"/>
    <p:sldId id="848" r:id="rId82"/>
    <p:sldId id="849" r:id="rId83"/>
    <p:sldId id="850" r:id="rId84"/>
    <p:sldId id="851" r:id="rId85"/>
    <p:sldId id="852" r:id="rId86"/>
    <p:sldId id="853" r:id="rId87"/>
    <p:sldId id="854" r:id="rId88"/>
    <p:sldId id="857" r:id="rId89"/>
    <p:sldId id="858" r:id="rId90"/>
    <p:sldId id="859" r:id="rId91"/>
    <p:sldId id="860" r:id="rId92"/>
    <p:sldId id="861" r:id="rId93"/>
    <p:sldId id="862" r:id="rId94"/>
    <p:sldId id="863" r:id="rId95"/>
    <p:sldId id="864" r:id="rId96"/>
    <p:sldId id="865" r:id="rId97"/>
    <p:sldId id="866" r:id="rId98"/>
    <p:sldId id="1106" r:id="rId99"/>
    <p:sldId id="1109" r:id="rId100"/>
    <p:sldId id="1108" r:id="rId101"/>
    <p:sldId id="1107" r:id="rId102"/>
    <p:sldId id="869" r:id="rId103"/>
    <p:sldId id="870" r:id="rId104"/>
    <p:sldId id="871" r:id="rId105"/>
    <p:sldId id="872" r:id="rId106"/>
    <p:sldId id="873" r:id="rId107"/>
    <p:sldId id="874" r:id="rId108"/>
    <p:sldId id="875" r:id="rId109"/>
    <p:sldId id="876" r:id="rId110"/>
    <p:sldId id="877" r:id="rId111"/>
    <p:sldId id="878" r:id="rId112"/>
    <p:sldId id="879" r:id="rId113"/>
    <p:sldId id="880" r:id="rId114"/>
    <p:sldId id="895" r:id="rId115"/>
    <p:sldId id="896" r:id="rId116"/>
    <p:sldId id="1104" r:id="rId117"/>
    <p:sldId id="1105" r:id="rId118"/>
    <p:sldId id="897" r:id="rId119"/>
    <p:sldId id="900" r:id="rId120"/>
    <p:sldId id="901" r:id="rId121"/>
    <p:sldId id="902" r:id="rId122"/>
    <p:sldId id="903" r:id="rId123"/>
    <p:sldId id="904" r:id="rId124"/>
    <p:sldId id="905" r:id="rId125"/>
    <p:sldId id="899" r:id="rId126"/>
    <p:sldId id="898" r:id="rId127"/>
    <p:sldId id="906" r:id="rId128"/>
    <p:sldId id="907" r:id="rId129"/>
    <p:sldId id="908" r:id="rId130"/>
    <p:sldId id="909" r:id="rId131"/>
    <p:sldId id="910" r:id="rId132"/>
    <p:sldId id="911" r:id="rId133"/>
    <p:sldId id="912" r:id="rId134"/>
    <p:sldId id="913" r:id="rId135"/>
    <p:sldId id="914" r:id="rId136"/>
    <p:sldId id="915" r:id="rId137"/>
    <p:sldId id="916" r:id="rId138"/>
    <p:sldId id="917" r:id="rId139"/>
    <p:sldId id="918" r:id="rId140"/>
    <p:sldId id="919" r:id="rId141"/>
    <p:sldId id="920" r:id="rId142"/>
    <p:sldId id="921" r:id="rId143"/>
    <p:sldId id="922" r:id="rId144"/>
    <p:sldId id="923" r:id="rId145"/>
    <p:sldId id="924" r:id="rId146"/>
    <p:sldId id="925" r:id="rId147"/>
    <p:sldId id="926" r:id="rId148"/>
    <p:sldId id="927" r:id="rId149"/>
    <p:sldId id="928" r:id="rId150"/>
    <p:sldId id="929" r:id="rId151"/>
    <p:sldId id="930" r:id="rId152"/>
    <p:sldId id="931" r:id="rId153"/>
    <p:sldId id="932" r:id="rId154"/>
    <p:sldId id="933" r:id="rId155"/>
    <p:sldId id="934" r:id="rId156"/>
    <p:sldId id="935" r:id="rId157"/>
    <p:sldId id="936" r:id="rId158"/>
    <p:sldId id="937" r:id="rId159"/>
    <p:sldId id="938" r:id="rId160"/>
    <p:sldId id="939" r:id="rId161"/>
    <p:sldId id="940" r:id="rId162"/>
    <p:sldId id="941" r:id="rId163"/>
    <p:sldId id="942" r:id="rId164"/>
    <p:sldId id="943" r:id="rId165"/>
    <p:sldId id="944" r:id="rId166"/>
    <p:sldId id="945" r:id="rId167"/>
    <p:sldId id="946" r:id="rId168"/>
    <p:sldId id="947" r:id="rId169"/>
    <p:sldId id="948" r:id="rId170"/>
    <p:sldId id="949" r:id="rId171"/>
    <p:sldId id="950" r:id="rId172"/>
    <p:sldId id="951" r:id="rId173"/>
    <p:sldId id="952" r:id="rId174"/>
    <p:sldId id="953" r:id="rId175"/>
    <p:sldId id="954" r:id="rId176"/>
    <p:sldId id="955" r:id="rId177"/>
    <p:sldId id="956" r:id="rId178"/>
    <p:sldId id="958" r:id="rId179"/>
    <p:sldId id="959" r:id="rId180"/>
    <p:sldId id="960" r:id="rId181"/>
    <p:sldId id="961" r:id="rId182"/>
    <p:sldId id="962" r:id="rId183"/>
    <p:sldId id="963" r:id="rId184"/>
    <p:sldId id="964" r:id="rId185"/>
    <p:sldId id="965" r:id="rId186"/>
    <p:sldId id="966" r:id="rId187"/>
    <p:sldId id="967" r:id="rId188"/>
    <p:sldId id="968" r:id="rId189"/>
    <p:sldId id="969" r:id="rId190"/>
    <p:sldId id="970" r:id="rId191"/>
    <p:sldId id="992" r:id="rId192"/>
    <p:sldId id="993" r:id="rId193"/>
    <p:sldId id="971" r:id="rId194"/>
    <p:sldId id="972" r:id="rId195"/>
    <p:sldId id="973" r:id="rId196"/>
    <p:sldId id="974" r:id="rId197"/>
    <p:sldId id="975" r:id="rId198"/>
    <p:sldId id="976" r:id="rId199"/>
    <p:sldId id="977" r:id="rId200"/>
    <p:sldId id="994" r:id="rId201"/>
    <p:sldId id="995" r:id="rId202"/>
    <p:sldId id="996" r:id="rId203"/>
    <p:sldId id="998" r:id="rId204"/>
    <p:sldId id="999" r:id="rId205"/>
    <p:sldId id="1000" r:id="rId206"/>
    <p:sldId id="997" r:id="rId207"/>
    <p:sldId id="1001" r:id="rId208"/>
    <p:sldId id="1002" r:id="rId209"/>
    <p:sldId id="1003" r:id="rId210"/>
    <p:sldId id="957" r:id="rId211"/>
    <p:sldId id="978" r:id="rId212"/>
    <p:sldId id="979" r:id="rId213"/>
    <p:sldId id="980" r:id="rId214"/>
    <p:sldId id="981" r:id="rId215"/>
    <p:sldId id="982" r:id="rId216"/>
    <p:sldId id="983" r:id="rId217"/>
    <p:sldId id="984" r:id="rId218"/>
    <p:sldId id="985" r:id="rId219"/>
    <p:sldId id="986" r:id="rId220"/>
    <p:sldId id="987" r:id="rId221"/>
    <p:sldId id="988" r:id="rId222"/>
    <p:sldId id="989" r:id="rId223"/>
    <p:sldId id="990" r:id="rId224"/>
    <p:sldId id="991" r:id="rId225"/>
    <p:sldId id="1004" r:id="rId226"/>
    <p:sldId id="1005" r:id="rId227"/>
    <p:sldId id="1006" r:id="rId228"/>
    <p:sldId id="1007" r:id="rId229"/>
    <p:sldId id="1008" r:id="rId230"/>
    <p:sldId id="1009" r:id="rId231"/>
    <p:sldId id="1010" r:id="rId232"/>
    <p:sldId id="1011" r:id="rId233"/>
    <p:sldId id="1012" r:id="rId234"/>
    <p:sldId id="1013" r:id="rId235"/>
    <p:sldId id="1015" r:id="rId236"/>
    <p:sldId id="1016" r:id="rId237"/>
    <p:sldId id="1017" r:id="rId238"/>
    <p:sldId id="1018" r:id="rId239"/>
    <p:sldId id="1019" r:id="rId240"/>
    <p:sldId id="1020" r:id="rId241"/>
    <p:sldId id="1021" r:id="rId242"/>
    <p:sldId id="1022" r:id="rId243"/>
    <p:sldId id="1023" r:id="rId244"/>
    <p:sldId id="1024" r:id="rId245"/>
    <p:sldId id="1025" r:id="rId246"/>
    <p:sldId id="1026" r:id="rId247"/>
    <p:sldId id="1027" r:id="rId248"/>
    <p:sldId id="1028" r:id="rId249"/>
    <p:sldId id="1029" r:id="rId250"/>
    <p:sldId id="1030" r:id="rId251"/>
    <p:sldId id="1031" r:id="rId252"/>
    <p:sldId id="1032" r:id="rId253"/>
    <p:sldId id="1033" r:id="rId254"/>
    <p:sldId id="1034" r:id="rId255"/>
    <p:sldId id="1035" r:id="rId256"/>
    <p:sldId id="1036" r:id="rId257"/>
    <p:sldId id="1037" r:id="rId258"/>
    <p:sldId id="1038" r:id="rId259"/>
    <p:sldId id="1039" r:id="rId260"/>
    <p:sldId id="1040" r:id="rId261"/>
    <p:sldId id="1041" r:id="rId262"/>
    <p:sldId id="1042" r:id="rId263"/>
    <p:sldId id="1043" r:id="rId264"/>
    <p:sldId id="1044" r:id="rId265"/>
    <p:sldId id="1045" r:id="rId266"/>
    <p:sldId id="1046" r:id="rId267"/>
    <p:sldId id="1047" r:id="rId268"/>
    <p:sldId id="1048" r:id="rId269"/>
    <p:sldId id="1049" r:id="rId270"/>
    <p:sldId id="1050" r:id="rId271"/>
    <p:sldId id="1051" r:id="rId272"/>
    <p:sldId id="1052" r:id="rId273"/>
    <p:sldId id="1053" r:id="rId274"/>
    <p:sldId id="1054" r:id="rId275"/>
    <p:sldId id="1055" r:id="rId276"/>
    <p:sldId id="1056" r:id="rId277"/>
    <p:sldId id="1057" r:id="rId278"/>
    <p:sldId id="1058" r:id="rId279"/>
    <p:sldId id="1059" r:id="rId280"/>
    <p:sldId id="1060" r:id="rId281"/>
    <p:sldId id="1061" r:id="rId282"/>
    <p:sldId id="1062" r:id="rId283"/>
    <p:sldId id="1063" r:id="rId284"/>
    <p:sldId id="1064" r:id="rId285"/>
    <p:sldId id="1065" r:id="rId286"/>
    <p:sldId id="1066" r:id="rId287"/>
    <p:sldId id="1067" r:id="rId288"/>
    <p:sldId id="1068" r:id="rId289"/>
    <p:sldId id="1069" r:id="rId290"/>
    <p:sldId id="1070" r:id="rId291"/>
    <p:sldId id="1071" r:id="rId292"/>
    <p:sldId id="1072" r:id="rId293"/>
    <p:sldId id="1073" r:id="rId294"/>
    <p:sldId id="1074" r:id="rId295"/>
    <p:sldId id="1075" r:id="rId296"/>
    <p:sldId id="1076" r:id="rId297"/>
    <p:sldId id="1077" r:id="rId298"/>
    <p:sldId id="1078" r:id="rId299"/>
    <p:sldId id="1079" r:id="rId300"/>
    <p:sldId id="1080" r:id="rId301"/>
    <p:sldId id="1081" r:id="rId302"/>
    <p:sldId id="1082" r:id="rId303"/>
    <p:sldId id="1083" r:id="rId304"/>
    <p:sldId id="1084" r:id="rId305"/>
    <p:sldId id="1085" r:id="rId306"/>
    <p:sldId id="1086" r:id="rId307"/>
    <p:sldId id="1087" r:id="rId308"/>
    <p:sldId id="1088" r:id="rId309"/>
    <p:sldId id="1089" r:id="rId310"/>
    <p:sldId id="1090" r:id="rId311"/>
    <p:sldId id="1091" r:id="rId312"/>
    <p:sldId id="1092" r:id="rId313"/>
    <p:sldId id="1093" r:id="rId314"/>
    <p:sldId id="1094" r:id="rId315"/>
    <p:sldId id="1095" r:id="rId316"/>
    <p:sldId id="1096" r:id="rId317"/>
    <p:sldId id="1097" r:id="rId318"/>
    <p:sldId id="1098" r:id="rId319"/>
    <p:sldId id="1099" r:id="rId320"/>
    <p:sldId id="1100" r:id="rId321"/>
    <p:sldId id="1101" r:id="rId322"/>
    <p:sldId id="1102" r:id="rId323"/>
    <p:sldId id="1103" r:id="rId324"/>
    <p:sldId id="805" r:id="rId325"/>
    <p:sldId id="288" r:id="rId326"/>
    <p:sldId id="267" r:id="rId327"/>
    <p:sldId id="806" r:id="rId328"/>
    <p:sldId id="279" r:id="rId329"/>
    <p:sldId id="266" r:id="rId330"/>
  </p:sldIdLst>
  <p:sldSz cx="12192000" cy="6858000"/>
  <p:notesSz cx="6858000" cy="9144000"/>
  <p:embeddedFontLst>
    <p:embeddedFont>
      <p:font typeface="Roboto" panose="02000000000000000000" pitchFamily="2" charset="0"/>
      <p:regular r:id="rId333"/>
      <p:bold r:id="rId334"/>
      <p:italic r:id="rId335"/>
      <p:boldItalic r:id="rId336"/>
    </p:embeddedFont>
    <p:embeddedFont>
      <p:font typeface="Roboto Light" panose="02000000000000000000" pitchFamily="2" charset="0"/>
      <p:regular r:id="rId337"/>
      <p:italic r:id="rId338"/>
    </p:embeddedFont>
    <p:embeddedFont>
      <p:font typeface="Roboto Slab" pitchFamily="2" charset="0"/>
      <p:regular r:id="rId339"/>
      <p:bold r:id="rId340"/>
      <p:italic r:id="rId341"/>
      <p:boldItalic r:id="rId342"/>
    </p:embeddedFont>
    <p:embeddedFont>
      <p:font typeface="Roboto Thin" panose="02000000000000000000" pitchFamily="2" charset="0"/>
      <p:regular r:id="rId343"/>
      <p:italic r:id="rId344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odstawowe pojęcia statystyczne" id="{DF34AD98-B167-4981-AA77-2FA312EAC1FF}">
          <p14:sldIdLst>
            <p14:sldId id="815"/>
            <p14:sldId id="868"/>
            <p14:sldId id="867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31"/>
            <p14:sldId id="825"/>
            <p14:sldId id="890"/>
            <p14:sldId id="891"/>
            <p14:sldId id="832"/>
            <p14:sldId id="889"/>
          </p14:sldIdLst>
        </p14:section>
        <p14:section name="Podstawowe miary rozkładu" id="{2CA30BC8-3F4E-400A-9C46-5F8917FF882E}">
          <p14:sldIdLst>
            <p14:sldId id="892"/>
            <p14:sldId id="827"/>
            <p14:sldId id="828"/>
            <p14:sldId id="829"/>
            <p14:sldId id="830"/>
            <p14:sldId id="833"/>
            <p14:sldId id="834"/>
            <p14:sldId id="835"/>
            <p14:sldId id="836"/>
            <p14:sldId id="888"/>
            <p14:sldId id="887"/>
            <p14:sldId id="837"/>
            <p14:sldId id="842"/>
            <p14:sldId id="841"/>
            <p14:sldId id="838"/>
            <p14:sldId id="839"/>
            <p14:sldId id="840"/>
            <p14:sldId id="843"/>
            <p14:sldId id="893"/>
            <p14:sldId id="894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</p14:sldIdLst>
        </p14:section>
        <p14:section name="Ćwiczenia" id="{84DFE9E1-E969-4BFA-9E48-7A90AA19A4CD}">
          <p14:sldIdLst>
            <p14:sldId id="857"/>
            <p14:sldId id="858"/>
            <p14:sldId id="859"/>
            <p14:sldId id="860"/>
            <p14:sldId id="861"/>
            <p14:sldId id="862"/>
            <p14:sldId id="863"/>
            <p14:sldId id="864"/>
            <p14:sldId id="865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</p14:sldIdLst>
        </p14:section>
        <p14:section name="Ćwiczenia" id="{D5168FBB-021D-4FE8-98A2-1EEC196A9FEB}">
          <p14:sldIdLst>
            <p14:sldId id="907"/>
            <p14:sldId id="908"/>
            <p14:sldId id="909"/>
            <p14:sldId id="910"/>
            <p14:sldId id="911"/>
            <p14:sldId id="912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2"/>
            <p14:sldId id="923"/>
            <p14:sldId id="924"/>
            <p14:sldId id="925"/>
            <p14:sldId id="926"/>
            <p14:sldId id="927"/>
            <p14:sldId id="928"/>
            <p14:sldId id="929"/>
            <p14:sldId id="930"/>
            <p14:sldId id="931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  <p14:sldId id="946"/>
            <p14:sldId id="947"/>
            <p14:sldId id="948"/>
            <p14:sldId id="949"/>
            <p14:sldId id="950"/>
            <p14:sldId id="951"/>
            <p14:sldId id="952"/>
            <p14:sldId id="953"/>
            <p14:sldId id="954"/>
            <p14:sldId id="955"/>
            <p14:sldId id="956"/>
            <p14:sldId id="958"/>
            <p14:sldId id="959"/>
            <p14:sldId id="960"/>
            <p14:sldId id="961"/>
            <p14:sldId id="962"/>
            <p14:sldId id="963"/>
            <p14:sldId id="964"/>
            <p14:sldId id="965"/>
            <p14:sldId id="966"/>
            <p14:sldId id="967"/>
            <p14:sldId id="968"/>
            <p14:sldId id="969"/>
            <p14:sldId id="970"/>
            <p14:sldId id="992"/>
            <p14:sldId id="993"/>
            <p14:sldId id="971"/>
            <p14:sldId id="972"/>
            <p14:sldId id="973"/>
            <p14:sldId id="974"/>
            <p14:sldId id="975"/>
            <p14:sldId id="976"/>
            <p14:sldId id="977"/>
            <p14:sldId id="994"/>
            <p14:sldId id="995"/>
            <p14:sldId id="996"/>
            <p14:sldId id="998"/>
            <p14:sldId id="999"/>
            <p14:sldId id="1000"/>
            <p14:sldId id="997"/>
            <p14:sldId id="1001"/>
            <p14:sldId id="1002"/>
            <p14:sldId id="1003"/>
          </p14:sldIdLst>
        </p14:section>
        <p14:section name="Analiza z NumPy i Pandas" id="{D2A72E54-FE8B-417C-9E32-8DD25D97260C}">
          <p14:sldIdLst>
            <p14:sldId id="957"/>
            <p14:sldId id="978"/>
            <p14:sldId id="979"/>
            <p14:sldId id="980"/>
            <p14:sldId id="981"/>
            <p14:sldId id="982"/>
            <p14:sldId id="983"/>
            <p14:sldId id="984"/>
            <p14:sldId id="985"/>
            <p14:sldId id="986"/>
            <p14:sldId id="987"/>
            <p14:sldId id="988"/>
            <p14:sldId id="989"/>
            <p14:sldId id="990"/>
            <p14:sldId id="991"/>
            <p14:sldId id="1004"/>
            <p14:sldId id="1005"/>
            <p14:sldId id="1006"/>
            <p14:sldId id="1007"/>
            <p14:sldId id="1008"/>
            <p14:sldId id="1009"/>
            <p14:sldId id="1010"/>
            <p14:sldId id="1011"/>
            <p14:sldId id="1012"/>
            <p14:sldId id="1013"/>
            <p14:sldId id="1015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  <p14:sldId id="1024"/>
            <p14:sldId id="1025"/>
            <p14:sldId id="1026"/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4"/>
            <p14:sldId id="1045"/>
            <p14:sldId id="1046"/>
            <p14:sldId id="1047"/>
            <p14:sldId id="1048"/>
            <p14:sldId id="1049"/>
            <p14:sldId id="1050"/>
            <p14:sldId id="1051"/>
            <p14:sldId id="1052"/>
            <p14:sldId id="1053"/>
            <p14:sldId id="1054"/>
            <p14:sldId id="1055"/>
            <p14:sldId id="1056"/>
            <p14:sldId id="1057"/>
            <p14:sldId id="1058"/>
            <p14:sldId id="1059"/>
            <p14:sldId id="1060"/>
            <p14:sldId id="1061"/>
            <p14:sldId id="1062"/>
            <p14:sldId id="1063"/>
            <p14:sldId id="1064"/>
            <p14:sldId id="1065"/>
            <p14:sldId id="1066"/>
            <p14:sldId id="1067"/>
            <p14:sldId id="1068"/>
            <p14:sldId id="1069"/>
            <p14:sldId id="1070"/>
            <p14:sldId id="1071"/>
            <p14:sldId id="1072"/>
            <p14:sldId id="1073"/>
            <p14:sldId id="1074"/>
            <p14:sldId id="1075"/>
            <p14:sldId id="1076"/>
            <p14:sldId id="1077"/>
            <p14:sldId id="1078"/>
            <p14:sldId id="1079"/>
            <p14:sldId id="1080"/>
            <p14:sldId id="1081"/>
            <p14:sldId id="1082"/>
            <p14:sldId id="1083"/>
            <p14:sldId id="1084"/>
            <p14:sldId id="1085"/>
            <p14:sldId id="1086"/>
            <p14:sldId id="1087"/>
          </p14:sldIdLst>
        </p14:section>
        <p14:section name="Wizualizacja Danych z Matplotlib i Seaborn" id="{886310AB-F98B-45CB-88EC-35A465A6308D}">
          <p14:sldIdLst>
            <p14:sldId id="1088"/>
            <p14:sldId id="1089"/>
            <p14:sldId id="1090"/>
            <p14:sldId id="1091"/>
            <p14:sldId id="1092"/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</p14:sldIdLst>
        </p14:section>
        <p14:section name="Zakończenie" id="{6B14623D-6195-42EC-A525-C55C54982827}">
          <p14:sldIdLst>
            <p14:sldId id="805"/>
            <p14:sldId id="288"/>
            <p14:sldId id="267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1" autoAdjust="0"/>
    <p:restoredTop sz="97660" autoAdjust="0"/>
  </p:normalViewPr>
  <p:slideViewPr>
    <p:cSldViewPr snapToObjects="1">
      <p:cViewPr>
        <p:scale>
          <a:sx n="110" d="100"/>
          <a:sy n="110" d="100"/>
        </p:scale>
        <p:origin x="438" y="180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99" Type="http://schemas.openxmlformats.org/officeDocument/2006/relationships/slide" Target="slides/slide282.xml"/><Relationship Id="rId303" Type="http://schemas.openxmlformats.org/officeDocument/2006/relationships/slide" Target="slides/slide286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324" Type="http://schemas.openxmlformats.org/officeDocument/2006/relationships/slide" Target="slides/slide307.xml"/><Relationship Id="rId345" Type="http://schemas.openxmlformats.org/officeDocument/2006/relationships/commentAuthors" Target="commentAuthors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slide" Target="slides/slide209.xml"/><Relationship Id="rId247" Type="http://schemas.openxmlformats.org/officeDocument/2006/relationships/slide" Target="slides/slide230.xml"/><Relationship Id="rId107" Type="http://schemas.openxmlformats.org/officeDocument/2006/relationships/slide" Target="slides/slide90.xml"/><Relationship Id="rId268" Type="http://schemas.openxmlformats.org/officeDocument/2006/relationships/slide" Target="slides/slide251.xml"/><Relationship Id="rId289" Type="http://schemas.openxmlformats.org/officeDocument/2006/relationships/slide" Target="slides/slide272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314" Type="http://schemas.openxmlformats.org/officeDocument/2006/relationships/slide" Target="slides/slide297.xml"/><Relationship Id="rId335" Type="http://schemas.openxmlformats.org/officeDocument/2006/relationships/font" Target="fonts/font3.fntdata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slide" Target="slides/slide220.xml"/><Relationship Id="rId258" Type="http://schemas.openxmlformats.org/officeDocument/2006/relationships/slide" Target="slides/slide241.xml"/><Relationship Id="rId279" Type="http://schemas.openxmlformats.org/officeDocument/2006/relationships/slide" Target="slides/slide262.xml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290" Type="http://schemas.openxmlformats.org/officeDocument/2006/relationships/slide" Target="slides/slide273.xml"/><Relationship Id="rId304" Type="http://schemas.openxmlformats.org/officeDocument/2006/relationships/slide" Target="slides/slide287.xml"/><Relationship Id="rId325" Type="http://schemas.openxmlformats.org/officeDocument/2006/relationships/slide" Target="slides/slide308.xml"/><Relationship Id="rId346" Type="http://schemas.openxmlformats.org/officeDocument/2006/relationships/presProps" Target="presProps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slide" Target="slides/slide210.xml"/><Relationship Id="rId248" Type="http://schemas.openxmlformats.org/officeDocument/2006/relationships/slide" Target="slides/slide231.xml"/><Relationship Id="rId269" Type="http://schemas.openxmlformats.org/officeDocument/2006/relationships/slide" Target="slides/slide252.xml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16.xml"/><Relationship Id="rId108" Type="http://schemas.openxmlformats.org/officeDocument/2006/relationships/slide" Target="slides/slide91.xml"/><Relationship Id="rId129" Type="http://schemas.openxmlformats.org/officeDocument/2006/relationships/slide" Target="slides/slide112.xml"/><Relationship Id="rId280" Type="http://schemas.openxmlformats.org/officeDocument/2006/relationships/slide" Target="slides/slide263.xml"/><Relationship Id="rId315" Type="http://schemas.openxmlformats.org/officeDocument/2006/relationships/slide" Target="slides/slide298.xml"/><Relationship Id="rId336" Type="http://schemas.openxmlformats.org/officeDocument/2006/relationships/font" Target="fonts/font4.fntdata"/><Relationship Id="rId54" Type="http://schemas.openxmlformats.org/officeDocument/2006/relationships/slide" Target="slides/slide37.xml"/><Relationship Id="rId75" Type="http://schemas.openxmlformats.org/officeDocument/2006/relationships/slide" Target="slides/slide58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61" Type="http://schemas.openxmlformats.org/officeDocument/2006/relationships/slide" Target="slides/slide144.xml"/><Relationship Id="rId182" Type="http://schemas.openxmlformats.org/officeDocument/2006/relationships/slide" Target="slides/slide165.xml"/><Relationship Id="rId217" Type="http://schemas.openxmlformats.org/officeDocument/2006/relationships/slide" Target="slides/slide200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1.xml"/><Relationship Id="rId259" Type="http://schemas.openxmlformats.org/officeDocument/2006/relationships/slide" Target="slides/slide242.xml"/><Relationship Id="rId23" Type="http://schemas.openxmlformats.org/officeDocument/2006/relationships/slide" Target="slides/slide6.xml"/><Relationship Id="rId119" Type="http://schemas.openxmlformats.org/officeDocument/2006/relationships/slide" Target="slides/slide102.xml"/><Relationship Id="rId270" Type="http://schemas.openxmlformats.org/officeDocument/2006/relationships/slide" Target="slides/slide253.xml"/><Relationship Id="rId291" Type="http://schemas.openxmlformats.org/officeDocument/2006/relationships/slide" Target="slides/slide274.xml"/><Relationship Id="rId305" Type="http://schemas.openxmlformats.org/officeDocument/2006/relationships/slide" Target="slides/slide288.xml"/><Relationship Id="rId326" Type="http://schemas.openxmlformats.org/officeDocument/2006/relationships/slide" Target="slides/slide309.xml"/><Relationship Id="rId347" Type="http://schemas.openxmlformats.org/officeDocument/2006/relationships/viewProps" Target="viewProps.xml"/><Relationship Id="rId44" Type="http://schemas.openxmlformats.org/officeDocument/2006/relationships/slide" Target="slides/slide27.xml"/><Relationship Id="rId65" Type="http://schemas.openxmlformats.org/officeDocument/2006/relationships/slide" Target="slides/slide48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51" Type="http://schemas.openxmlformats.org/officeDocument/2006/relationships/slide" Target="slides/slide134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7" Type="http://schemas.openxmlformats.org/officeDocument/2006/relationships/slide" Target="slides/slide190.xml"/><Relationship Id="rId228" Type="http://schemas.openxmlformats.org/officeDocument/2006/relationships/slide" Target="slides/slide211.xml"/><Relationship Id="rId249" Type="http://schemas.openxmlformats.org/officeDocument/2006/relationships/slide" Target="slides/slide232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92.xml"/><Relationship Id="rId260" Type="http://schemas.openxmlformats.org/officeDocument/2006/relationships/slide" Target="slides/slide243.xml"/><Relationship Id="rId281" Type="http://schemas.openxmlformats.org/officeDocument/2006/relationships/slide" Target="slides/slide264.xml"/><Relationship Id="rId316" Type="http://schemas.openxmlformats.org/officeDocument/2006/relationships/slide" Target="slides/slide299.xml"/><Relationship Id="rId337" Type="http://schemas.openxmlformats.org/officeDocument/2006/relationships/font" Target="fonts/font5.fntdata"/><Relationship Id="rId34" Type="http://schemas.openxmlformats.org/officeDocument/2006/relationships/slide" Target="slides/slide17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20" Type="http://schemas.openxmlformats.org/officeDocument/2006/relationships/slide" Target="slides/slide103.xml"/><Relationship Id="rId141" Type="http://schemas.openxmlformats.org/officeDocument/2006/relationships/slide" Target="slides/slide124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8" Type="http://schemas.openxmlformats.org/officeDocument/2006/relationships/slide" Target="slides/slide201.xml"/><Relationship Id="rId239" Type="http://schemas.openxmlformats.org/officeDocument/2006/relationships/slide" Target="slides/slide222.xml"/><Relationship Id="rId250" Type="http://schemas.openxmlformats.org/officeDocument/2006/relationships/slide" Target="slides/slide233.xml"/><Relationship Id="rId271" Type="http://schemas.openxmlformats.org/officeDocument/2006/relationships/slide" Target="slides/slide254.xml"/><Relationship Id="rId292" Type="http://schemas.openxmlformats.org/officeDocument/2006/relationships/slide" Target="slides/slide275.xml"/><Relationship Id="rId306" Type="http://schemas.openxmlformats.org/officeDocument/2006/relationships/slide" Target="slides/slide289.xml"/><Relationship Id="rId24" Type="http://schemas.openxmlformats.org/officeDocument/2006/relationships/slide" Target="slides/slide7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31" Type="http://schemas.openxmlformats.org/officeDocument/2006/relationships/slide" Target="slides/slide114.xml"/><Relationship Id="rId327" Type="http://schemas.openxmlformats.org/officeDocument/2006/relationships/slide" Target="slides/slide310.xml"/><Relationship Id="rId348" Type="http://schemas.openxmlformats.org/officeDocument/2006/relationships/theme" Target="theme/theme1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208" Type="http://schemas.openxmlformats.org/officeDocument/2006/relationships/slide" Target="slides/slide191.xml"/><Relationship Id="rId229" Type="http://schemas.openxmlformats.org/officeDocument/2006/relationships/slide" Target="slides/slide212.xml"/><Relationship Id="rId240" Type="http://schemas.openxmlformats.org/officeDocument/2006/relationships/slide" Target="slides/slide223.xml"/><Relationship Id="rId261" Type="http://schemas.openxmlformats.org/officeDocument/2006/relationships/slide" Target="slides/slide244.xml"/><Relationship Id="rId14" Type="http://schemas.openxmlformats.org/officeDocument/2006/relationships/slideMaster" Target="slideMasters/slideMaster14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282" Type="http://schemas.openxmlformats.org/officeDocument/2006/relationships/slide" Target="slides/slide265.xml"/><Relationship Id="rId317" Type="http://schemas.openxmlformats.org/officeDocument/2006/relationships/slide" Target="slides/slide300.xml"/><Relationship Id="rId338" Type="http://schemas.openxmlformats.org/officeDocument/2006/relationships/font" Target="fonts/font6.fntdata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219" Type="http://schemas.openxmlformats.org/officeDocument/2006/relationships/slide" Target="slides/slide202.xml"/><Relationship Id="rId230" Type="http://schemas.openxmlformats.org/officeDocument/2006/relationships/slide" Target="slides/slide213.xml"/><Relationship Id="rId251" Type="http://schemas.openxmlformats.org/officeDocument/2006/relationships/slide" Target="slides/slide234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272" Type="http://schemas.openxmlformats.org/officeDocument/2006/relationships/slide" Target="slides/slide255.xml"/><Relationship Id="rId293" Type="http://schemas.openxmlformats.org/officeDocument/2006/relationships/slide" Target="slides/slide276.xml"/><Relationship Id="rId307" Type="http://schemas.openxmlformats.org/officeDocument/2006/relationships/slide" Target="slides/slide290.xml"/><Relationship Id="rId328" Type="http://schemas.openxmlformats.org/officeDocument/2006/relationships/slide" Target="slides/slide311.xml"/><Relationship Id="rId349" Type="http://schemas.openxmlformats.org/officeDocument/2006/relationships/tableStyles" Target="tableStyles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slide" Target="slides/slide203.xml"/><Relationship Id="rId225" Type="http://schemas.openxmlformats.org/officeDocument/2006/relationships/slide" Target="slides/slide208.xml"/><Relationship Id="rId241" Type="http://schemas.openxmlformats.org/officeDocument/2006/relationships/slide" Target="slides/slide224.xml"/><Relationship Id="rId246" Type="http://schemas.openxmlformats.org/officeDocument/2006/relationships/slide" Target="slides/slide229.xml"/><Relationship Id="rId267" Type="http://schemas.openxmlformats.org/officeDocument/2006/relationships/slide" Target="slides/slide250.xml"/><Relationship Id="rId288" Type="http://schemas.openxmlformats.org/officeDocument/2006/relationships/slide" Target="slides/slide271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262" Type="http://schemas.openxmlformats.org/officeDocument/2006/relationships/slide" Target="slides/slide245.xml"/><Relationship Id="rId283" Type="http://schemas.openxmlformats.org/officeDocument/2006/relationships/slide" Target="slides/slide266.xml"/><Relationship Id="rId313" Type="http://schemas.openxmlformats.org/officeDocument/2006/relationships/slide" Target="slides/slide296.xml"/><Relationship Id="rId318" Type="http://schemas.openxmlformats.org/officeDocument/2006/relationships/slide" Target="slides/slide301.xml"/><Relationship Id="rId339" Type="http://schemas.openxmlformats.org/officeDocument/2006/relationships/font" Target="fonts/font7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334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36" Type="http://schemas.openxmlformats.org/officeDocument/2006/relationships/slide" Target="slides/slide219.xml"/><Relationship Id="rId257" Type="http://schemas.openxmlformats.org/officeDocument/2006/relationships/slide" Target="slides/slide240.xml"/><Relationship Id="rId278" Type="http://schemas.openxmlformats.org/officeDocument/2006/relationships/slide" Target="slides/slide261.xml"/><Relationship Id="rId26" Type="http://schemas.openxmlformats.org/officeDocument/2006/relationships/slide" Target="slides/slide9.xml"/><Relationship Id="rId231" Type="http://schemas.openxmlformats.org/officeDocument/2006/relationships/slide" Target="slides/slide214.xml"/><Relationship Id="rId252" Type="http://schemas.openxmlformats.org/officeDocument/2006/relationships/slide" Target="slides/slide235.xml"/><Relationship Id="rId273" Type="http://schemas.openxmlformats.org/officeDocument/2006/relationships/slide" Target="slides/slide256.xml"/><Relationship Id="rId294" Type="http://schemas.openxmlformats.org/officeDocument/2006/relationships/slide" Target="slides/slide277.xml"/><Relationship Id="rId308" Type="http://schemas.openxmlformats.org/officeDocument/2006/relationships/slide" Target="slides/slide291.xml"/><Relationship Id="rId329" Type="http://schemas.openxmlformats.org/officeDocument/2006/relationships/slide" Target="slides/slide312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340" Type="http://schemas.openxmlformats.org/officeDocument/2006/relationships/font" Target="fonts/font8.fntdata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slide" Target="slides/slide225.xml"/><Relationship Id="rId263" Type="http://schemas.openxmlformats.org/officeDocument/2006/relationships/slide" Target="slides/slide246.xml"/><Relationship Id="rId284" Type="http://schemas.openxmlformats.org/officeDocument/2006/relationships/slide" Target="slides/slide267.xml"/><Relationship Id="rId319" Type="http://schemas.openxmlformats.org/officeDocument/2006/relationships/slide" Target="slides/slide302.xml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330" Type="http://schemas.openxmlformats.org/officeDocument/2006/relationships/slide" Target="slides/slide313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slide" Target="slides/slide215.xml"/><Relationship Id="rId253" Type="http://schemas.openxmlformats.org/officeDocument/2006/relationships/slide" Target="slides/slide236.xml"/><Relationship Id="rId274" Type="http://schemas.openxmlformats.org/officeDocument/2006/relationships/slide" Target="slides/slide257.xml"/><Relationship Id="rId295" Type="http://schemas.openxmlformats.org/officeDocument/2006/relationships/slide" Target="slides/slide278.xml"/><Relationship Id="rId309" Type="http://schemas.openxmlformats.org/officeDocument/2006/relationships/slide" Target="slides/slide292.xml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320" Type="http://schemas.openxmlformats.org/officeDocument/2006/relationships/slide" Target="slides/slide303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Relationship Id="rId341" Type="http://schemas.openxmlformats.org/officeDocument/2006/relationships/font" Target="fonts/font9.fntdata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slide" Target="slides/slide226.xml"/><Relationship Id="rId264" Type="http://schemas.openxmlformats.org/officeDocument/2006/relationships/slide" Target="slides/slide247.xml"/><Relationship Id="rId285" Type="http://schemas.openxmlformats.org/officeDocument/2006/relationships/slide" Target="slides/slide268.xml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24" Type="http://schemas.openxmlformats.org/officeDocument/2006/relationships/slide" Target="slides/slide107.xml"/><Relationship Id="rId310" Type="http://schemas.openxmlformats.org/officeDocument/2006/relationships/slide" Target="slides/slide293.xml"/><Relationship Id="rId70" Type="http://schemas.openxmlformats.org/officeDocument/2006/relationships/slide" Target="slides/slide53.xml"/><Relationship Id="rId91" Type="http://schemas.openxmlformats.org/officeDocument/2006/relationships/slide" Target="slides/slide74.xml"/><Relationship Id="rId145" Type="http://schemas.openxmlformats.org/officeDocument/2006/relationships/slide" Target="slides/slide128.xml"/><Relationship Id="rId166" Type="http://schemas.openxmlformats.org/officeDocument/2006/relationships/slide" Target="slides/slide149.xml"/><Relationship Id="rId187" Type="http://schemas.openxmlformats.org/officeDocument/2006/relationships/slide" Target="slides/slide170.xml"/><Relationship Id="rId33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95.xml"/><Relationship Id="rId233" Type="http://schemas.openxmlformats.org/officeDocument/2006/relationships/slide" Target="slides/slide216.xml"/><Relationship Id="rId254" Type="http://schemas.openxmlformats.org/officeDocument/2006/relationships/slide" Target="slides/slide237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275" Type="http://schemas.openxmlformats.org/officeDocument/2006/relationships/slide" Target="slides/slide258.xml"/><Relationship Id="rId296" Type="http://schemas.openxmlformats.org/officeDocument/2006/relationships/slide" Target="slides/slide279.xml"/><Relationship Id="rId300" Type="http://schemas.openxmlformats.org/officeDocument/2006/relationships/slide" Target="slides/slide283.xml"/><Relationship Id="rId60" Type="http://schemas.openxmlformats.org/officeDocument/2006/relationships/slide" Target="slides/slide43.xml"/><Relationship Id="rId81" Type="http://schemas.openxmlformats.org/officeDocument/2006/relationships/slide" Target="slides/slide64.xml"/><Relationship Id="rId135" Type="http://schemas.openxmlformats.org/officeDocument/2006/relationships/slide" Target="slides/slide118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321" Type="http://schemas.openxmlformats.org/officeDocument/2006/relationships/slide" Target="slides/slide304.xml"/><Relationship Id="rId342" Type="http://schemas.openxmlformats.org/officeDocument/2006/relationships/font" Target="fonts/font10.fntdata"/><Relationship Id="rId202" Type="http://schemas.openxmlformats.org/officeDocument/2006/relationships/slide" Target="slides/slide185.xml"/><Relationship Id="rId223" Type="http://schemas.openxmlformats.org/officeDocument/2006/relationships/slide" Target="slides/slide206.xml"/><Relationship Id="rId244" Type="http://schemas.openxmlformats.org/officeDocument/2006/relationships/slide" Target="slides/slide227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265" Type="http://schemas.openxmlformats.org/officeDocument/2006/relationships/slide" Target="slides/slide248.xml"/><Relationship Id="rId286" Type="http://schemas.openxmlformats.org/officeDocument/2006/relationships/slide" Target="slides/slide269.xml"/><Relationship Id="rId50" Type="http://schemas.openxmlformats.org/officeDocument/2006/relationships/slide" Target="slides/slide33.xml"/><Relationship Id="rId104" Type="http://schemas.openxmlformats.org/officeDocument/2006/relationships/slide" Target="slides/slide87.xml"/><Relationship Id="rId125" Type="http://schemas.openxmlformats.org/officeDocument/2006/relationships/slide" Target="slides/slide108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311" Type="http://schemas.openxmlformats.org/officeDocument/2006/relationships/slide" Target="slides/slide294.xml"/><Relationship Id="rId332" Type="http://schemas.openxmlformats.org/officeDocument/2006/relationships/handoutMaster" Target="handoutMasters/handoutMaster1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213" Type="http://schemas.openxmlformats.org/officeDocument/2006/relationships/slide" Target="slides/slide196.xml"/><Relationship Id="rId234" Type="http://schemas.openxmlformats.org/officeDocument/2006/relationships/slide" Target="slides/slide21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55" Type="http://schemas.openxmlformats.org/officeDocument/2006/relationships/slide" Target="slides/slide238.xml"/><Relationship Id="rId276" Type="http://schemas.openxmlformats.org/officeDocument/2006/relationships/slide" Target="slides/slide259.xml"/><Relationship Id="rId297" Type="http://schemas.openxmlformats.org/officeDocument/2006/relationships/slide" Target="slides/slide280.xml"/><Relationship Id="rId40" Type="http://schemas.openxmlformats.org/officeDocument/2006/relationships/slide" Target="slides/slide23.xml"/><Relationship Id="rId115" Type="http://schemas.openxmlformats.org/officeDocument/2006/relationships/slide" Target="slides/slide98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301" Type="http://schemas.openxmlformats.org/officeDocument/2006/relationships/slide" Target="slides/slide284.xml"/><Relationship Id="rId322" Type="http://schemas.openxmlformats.org/officeDocument/2006/relationships/slide" Target="slides/slide305.xml"/><Relationship Id="rId343" Type="http://schemas.openxmlformats.org/officeDocument/2006/relationships/font" Target="fonts/font11.fntdata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5" Type="http://schemas.openxmlformats.org/officeDocument/2006/relationships/slide" Target="slides/slide228.xml"/><Relationship Id="rId266" Type="http://schemas.openxmlformats.org/officeDocument/2006/relationships/slide" Target="slides/slide249.xml"/><Relationship Id="rId287" Type="http://schemas.openxmlformats.org/officeDocument/2006/relationships/slide" Target="slides/slide270.xml"/><Relationship Id="rId30" Type="http://schemas.openxmlformats.org/officeDocument/2006/relationships/slide" Target="slides/slide1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312" Type="http://schemas.openxmlformats.org/officeDocument/2006/relationships/slide" Target="slides/slide295.xml"/><Relationship Id="rId333" Type="http://schemas.openxmlformats.org/officeDocument/2006/relationships/font" Target="fonts/font1.fntdata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189" Type="http://schemas.openxmlformats.org/officeDocument/2006/relationships/slide" Target="slides/slide17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5" Type="http://schemas.openxmlformats.org/officeDocument/2006/relationships/slide" Target="slides/slide218.xml"/><Relationship Id="rId256" Type="http://schemas.openxmlformats.org/officeDocument/2006/relationships/slide" Target="slides/slide239.xml"/><Relationship Id="rId277" Type="http://schemas.openxmlformats.org/officeDocument/2006/relationships/slide" Target="slides/slide260.xml"/><Relationship Id="rId298" Type="http://schemas.openxmlformats.org/officeDocument/2006/relationships/slide" Target="slides/slide281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302" Type="http://schemas.openxmlformats.org/officeDocument/2006/relationships/slide" Target="slides/slide285.xml"/><Relationship Id="rId323" Type="http://schemas.openxmlformats.org/officeDocument/2006/relationships/slide" Target="slides/slide306.xml"/><Relationship Id="rId344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18.04.2024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hummaamqaasim/jobs-in-data" TargetMode="External"/><Relationship Id="rId2" Type="http://schemas.openxmlformats.org/officeDocument/2006/relationships/hyperlink" Target="https://www.kaggle.com/datasets/willianoliveiragibin/qs-top-100-universiti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1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4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4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4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4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4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4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4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4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4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4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4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4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1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206.jpg"/><Relationship Id="rId4" Type="http://schemas.openxmlformats.org/officeDocument/2006/relationships/hyperlink" Target="mailto:mail.szkolenia@comarch.pl" TargetMode="Externa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lvl="1"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lvl="1" algn="just"/>
            <a:r>
              <a:rPr lang="pl-PL" dirty="0"/>
              <a:t>Funkcje Data i Czas:</a:t>
            </a:r>
          </a:p>
          <a:p>
            <a:pPr lvl="2" algn="just"/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lvl="3" algn="just">
              <a:buFont typeface="Wingdings" panose="05000000000000000000" pitchFamily="2" charset="2"/>
              <a:buChar char="Ø"/>
            </a:pPr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lvl="3" algn="just">
              <a:buFont typeface="Wingdings" panose="05000000000000000000" pitchFamily="2" charset="2"/>
              <a:buChar char="Ø"/>
            </a:pPr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lvl="3" algn="just">
              <a:buFont typeface="Wingdings" panose="05000000000000000000" pitchFamily="2" charset="2"/>
              <a:buChar char="Ø"/>
            </a:pPr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1371600" lvl="3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lvl="1" algn="just"/>
            <a:r>
              <a:rPr lang="pl-PL" dirty="0"/>
              <a:t>Funkcje matematyczne: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636912"/>
            <a:ext cx="7560840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1257300" lvl="4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1916832"/>
            <a:ext cx="6538527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lvl="1" algn="just"/>
            <a:r>
              <a:rPr lang="pl-PL" dirty="0"/>
              <a:t>Funkcje statystyczne: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79" y="2636912"/>
            <a:ext cx="874978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1257300" lvl="4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619" y="1916832"/>
            <a:ext cx="8100762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75" y="2068978"/>
            <a:ext cx="6381049" cy="3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74" y="2214273"/>
            <a:ext cx="6399051" cy="31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Kontrola Przepływu</a:t>
            </a:r>
          </a:p>
          <a:p>
            <a:pPr marL="800100" lvl="3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1257300" lvl="4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887" y="2847738"/>
            <a:ext cx="4828103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Kontrola Przepływu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706" y="3271288"/>
            <a:ext cx="4352588" cy="28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Kontrola Przepływu</a:t>
            </a:r>
          </a:p>
          <a:p>
            <a:pPr marL="800100" lvl="3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1257300" lvl="4" indent="-342900" algn="just"/>
            <a:r>
              <a:rPr lang="pl-PL" dirty="0"/>
              <a:t>Przykład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0861B83-BF6D-EA3C-BC51-72CBF0CE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78" y="3531418"/>
            <a:ext cx="4911444" cy="25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dwie zmienne, jedną przechowującą liczbę całkowitą, a drugą liczbę zmiennoprzecinkową. Następnie wykonaj operacje matematyczne (dodawanie, odejmowanie, mnożenie, dzielenie) na tych zmiennych.</a:t>
            </a:r>
          </a:p>
        </p:txBody>
      </p:sp>
    </p:spTree>
    <p:extLst>
      <p:ext uri="{BB962C8B-B14F-4D97-AF65-F5344CB8AC3E}">
        <p14:creationId xmlns:p14="http://schemas.microsoft.com/office/powerpoint/2010/main" val="29731249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C9C55D2-020D-2565-7195-2CC528BF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922" y="1857957"/>
            <a:ext cx="5838156" cy="38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9206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Napisy (</a:t>
            </a:r>
            <a:r>
              <a:rPr lang="pl-PL" dirty="0" err="1"/>
              <a:t>str</a:t>
            </a:r>
            <a:r>
              <a:rPr lang="pl-PL" dirty="0"/>
              <a:t>)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zmienną przechowującą napis "Hello, </a:t>
            </a:r>
            <a:r>
              <a:rPr lang="pl-PL" dirty="0" err="1"/>
              <a:t>Python</a:t>
            </a:r>
            <a:r>
              <a:rPr lang="pl-PL" dirty="0"/>
              <a:t>!". Następnie użyj różnych operacji na napisach, takich jak indeksowanie, wycinanie fragmentów (</a:t>
            </a:r>
            <a:r>
              <a:rPr lang="pl-PL" dirty="0" err="1"/>
              <a:t>slicing</a:t>
            </a:r>
            <a:r>
              <a:rPr lang="pl-PL" dirty="0"/>
              <a:t>) i łączenie napisów.</a:t>
            </a:r>
          </a:p>
        </p:txBody>
      </p:sp>
    </p:spTree>
    <p:extLst>
      <p:ext uri="{BB962C8B-B14F-4D97-AF65-F5344CB8AC3E}">
        <p14:creationId xmlns:p14="http://schemas.microsoft.com/office/powerpoint/2010/main" val="2676831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0885CDA-85AD-F30D-C6C9-5BEBEC528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928" y="2132856"/>
            <a:ext cx="618614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465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Listy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zawierającą kilka różnych typów danych (liczby, napisy). Następnie wykonaj operacje takie jak dodawanie elementów, usuwanie elementów i dostęp do elementów za pomocą indeksów.</a:t>
            </a:r>
          </a:p>
        </p:txBody>
      </p:sp>
    </p:spTree>
    <p:extLst>
      <p:ext uri="{BB962C8B-B14F-4D97-AF65-F5344CB8AC3E}">
        <p14:creationId xmlns:p14="http://schemas.microsoft.com/office/powerpoint/2010/main" val="14228081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1AEB48C-42DE-4593-D806-02D997EC0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737" y="2273261"/>
            <a:ext cx="880852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14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4. </a:t>
            </a: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krotkę zawierającą co najmniej trzy elementy. Następnie spróbuj zmienić wartość jednego z elementów (będzie to niemożliwe z powodu niemodyfikowalności krotek).</a:t>
            </a:r>
          </a:p>
        </p:txBody>
      </p:sp>
    </p:spTree>
    <p:extLst>
      <p:ext uri="{BB962C8B-B14F-4D97-AF65-F5344CB8AC3E}">
        <p14:creationId xmlns:p14="http://schemas.microsoft.com/office/powerpoint/2010/main" val="41347360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0F5CF84-1356-7557-E63D-758563A65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50" y="2852936"/>
            <a:ext cx="8920993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30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lvl="1"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marL="914400" lvl="2" indent="0" algn="just">
              <a:buNone/>
            </a:pPr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Krok 2: Wybierz wersję</a:t>
            </a:r>
          </a:p>
          <a:p>
            <a:pPr marL="914400" lvl="2" indent="0" algn="just">
              <a:buNone/>
            </a:pPr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Słowniki (</a:t>
            </a:r>
            <a:r>
              <a:rPr lang="pl-PL" dirty="0" err="1"/>
              <a:t>dict</a:t>
            </a:r>
            <a:r>
              <a:rPr lang="pl-PL" dirty="0"/>
              <a:t>)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słownik reprezentujący informacje o studencie (imię, wiek, ocena). Następnie dodaj nowy klucz i zmień wartość jednego z kluczy.</a:t>
            </a:r>
          </a:p>
        </p:txBody>
      </p:sp>
    </p:spTree>
    <p:extLst>
      <p:ext uri="{BB962C8B-B14F-4D97-AF65-F5344CB8AC3E}">
        <p14:creationId xmlns:p14="http://schemas.microsoft.com/office/powerpoint/2010/main" val="12921495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B0E007D-A707-E830-D8CC-8661E0B1B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81" y="2295155"/>
            <a:ext cx="10616438" cy="298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974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Praca z List </a:t>
            </a:r>
            <a:r>
              <a:rPr lang="pl-PL" dirty="0" err="1"/>
              <a:t>Comprehension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liczb od 1 do 10. Następnie używając list </a:t>
            </a:r>
            <a:r>
              <a:rPr lang="pl-PL" dirty="0" err="1"/>
              <a:t>comprehension</a:t>
            </a:r>
            <a:r>
              <a:rPr lang="pl-PL" dirty="0"/>
              <a:t>, utwórz nową listę zawierającą kwadraty liczb.</a:t>
            </a:r>
          </a:p>
        </p:txBody>
      </p:sp>
    </p:spTree>
    <p:extLst>
      <p:ext uri="{BB962C8B-B14F-4D97-AF65-F5344CB8AC3E}">
        <p14:creationId xmlns:p14="http://schemas.microsoft.com/office/powerpoint/2010/main" val="23015565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8DFC871-9EB5-7E27-A850-7F72C906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30" y="2040049"/>
            <a:ext cx="6568739" cy="277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995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Funkcje Matematyczne i Tekstowe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dwie liczby i zwraca ich sumę. Następnie użyj tej funkcji do dodawania dwóch liczb.</a:t>
            </a:r>
          </a:p>
        </p:txBody>
      </p:sp>
    </p:spTree>
    <p:extLst>
      <p:ext uri="{BB962C8B-B14F-4D97-AF65-F5344CB8AC3E}">
        <p14:creationId xmlns:p14="http://schemas.microsoft.com/office/powerpoint/2010/main" val="227605821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ED27200-3AF2-BB8D-BD2F-40F543F5F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704" y="1938838"/>
            <a:ext cx="6600592" cy="298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7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8. Iteracja i warunki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liczb od 1 do 10. Następnie użyj pętli for do iteracji przez listę i wyświetlenia tylko parzystych liczb.</a:t>
            </a:r>
          </a:p>
        </p:txBody>
      </p:sp>
    </p:spTree>
    <p:extLst>
      <p:ext uri="{BB962C8B-B14F-4D97-AF65-F5344CB8AC3E}">
        <p14:creationId xmlns:p14="http://schemas.microsoft.com/office/powerpoint/2010/main" val="9441123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DDF019B-3B27-9B67-DFDB-717D417D6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2" y="1897355"/>
            <a:ext cx="5829295" cy="306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667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9. Pętla </a:t>
            </a:r>
            <a:r>
              <a:rPr lang="pl-PL" dirty="0" err="1"/>
              <a:t>While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Używając pętli </a:t>
            </a:r>
            <a:r>
              <a:rPr lang="pl-PL" dirty="0" err="1"/>
              <a:t>while</a:t>
            </a:r>
            <a:r>
              <a:rPr lang="pl-PL" dirty="0"/>
              <a:t>, stwórz program, który dodaje kolejne liczby całkowite, aż suma przekroczy 100.</a:t>
            </a:r>
          </a:p>
        </p:txBody>
      </p:sp>
    </p:spTree>
    <p:extLst>
      <p:ext uri="{BB962C8B-B14F-4D97-AF65-F5344CB8AC3E}">
        <p14:creationId xmlns:p14="http://schemas.microsoft.com/office/powerpoint/2010/main" val="196488287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76ADB5C-4B49-07A3-F52D-94C2717AB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53" y="2371705"/>
            <a:ext cx="7959493" cy="28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31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10. </a:t>
            </a:r>
            <a:r>
              <a:rPr lang="pl-PL" dirty="0" err="1"/>
              <a:t>Slicing</a:t>
            </a:r>
            <a:r>
              <a:rPr lang="pl-PL" dirty="0"/>
              <a:t> napisów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napis zawierający dowolne zdanie. Następnie użyj </a:t>
            </a:r>
            <a:r>
              <a:rPr lang="pl-PL" dirty="0" err="1"/>
              <a:t>slicingu</a:t>
            </a:r>
            <a:r>
              <a:rPr lang="pl-PL" dirty="0"/>
              <a:t>, aby wyświetlić co trzeci znak w napisie.</a:t>
            </a:r>
          </a:p>
        </p:txBody>
      </p:sp>
    </p:spTree>
    <p:extLst>
      <p:ext uri="{BB962C8B-B14F-4D97-AF65-F5344CB8AC3E}">
        <p14:creationId xmlns:p14="http://schemas.microsoft.com/office/powerpoint/2010/main" val="366918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9AD0847-46A3-A8CD-CE65-70897A99F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968" y="2474002"/>
            <a:ext cx="7934063" cy="26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62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11. Funkcje Anonimowe (Lambda) i List </a:t>
            </a:r>
            <a:r>
              <a:rPr lang="pl-PL" dirty="0" err="1"/>
              <a:t>Comprehension</a:t>
            </a: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Utwórz funkcję anonimową (lambda), która podnosi liczbę do kwadratu. Następnie użyj List </a:t>
            </a:r>
            <a:r>
              <a:rPr lang="pl-PL" dirty="0" err="1"/>
              <a:t>Comprehension</a:t>
            </a:r>
            <a:r>
              <a:rPr lang="pl-PL" dirty="0"/>
              <a:t>, aby utworzyć listę kwadratów liczb od 1 do 5.</a:t>
            </a:r>
          </a:p>
        </p:txBody>
      </p:sp>
    </p:spTree>
    <p:extLst>
      <p:ext uri="{BB962C8B-B14F-4D97-AF65-F5344CB8AC3E}">
        <p14:creationId xmlns:p14="http://schemas.microsoft.com/office/powerpoint/2010/main" val="30600449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593177D-E92D-9B4F-3875-6A8B08425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51" y="2529252"/>
            <a:ext cx="7475297" cy="25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141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12. Instrukcje Warunkowe i Funkcje Tekstowe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napis i sprawdza, czy zaczyna się od litery "A". Jeśli tak, wyświetl komunikat "Zaczyna się od A", w przeciwnym razie "Nie zaczyna się od A".</a:t>
            </a:r>
          </a:p>
        </p:txBody>
      </p:sp>
    </p:spTree>
    <p:extLst>
      <p:ext uri="{BB962C8B-B14F-4D97-AF65-F5344CB8AC3E}">
        <p14:creationId xmlns:p14="http://schemas.microsoft.com/office/powerpoint/2010/main" val="15736820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F3F0ED7-132F-BB82-C3E1-CB718768A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010" y="1836973"/>
            <a:ext cx="5481980" cy="318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281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13. Iteracja i Operacje na Liście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zawierającą kilka słów. Następnie użyj pętli for do wyświetlenia długości każdego słowa.</a:t>
            </a:r>
          </a:p>
        </p:txBody>
      </p:sp>
    </p:spTree>
    <p:extLst>
      <p:ext uri="{BB962C8B-B14F-4D97-AF65-F5344CB8AC3E}">
        <p14:creationId xmlns:p14="http://schemas.microsoft.com/office/powerpoint/2010/main" val="130894149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1663C5-A2FB-49F6-5763-F80B00C7E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319" y="2011471"/>
            <a:ext cx="7203361" cy="283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5967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14. Praca z datą i czasem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Zaimportuj moduł </a:t>
            </a:r>
            <a:r>
              <a:rPr lang="pl-PL" b="1" dirty="0" err="1"/>
              <a:t>datetime</a:t>
            </a:r>
            <a:r>
              <a:rPr lang="pl-PL" dirty="0"/>
              <a:t> i użyj go do uzyskania aktualnej daty i godziny. Następnie przekształć datę do postaci stringa i wyświetl.</a:t>
            </a:r>
          </a:p>
        </p:txBody>
      </p:sp>
    </p:spTree>
    <p:extLst>
      <p:ext uri="{BB962C8B-B14F-4D97-AF65-F5344CB8AC3E}">
        <p14:creationId xmlns:p14="http://schemas.microsoft.com/office/powerpoint/2010/main" val="57483359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D3F7B7B-6340-A00E-D74D-42EC05B44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668" y="2381037"/>
            <a:ext cx="7548663" cy="281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43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15. Pętla </a:t>
            </a:r>
            <a:r>
              <a:rPr lang="pl-PL" dirty="0" err="1"/>
              <a:t>While</a:t>
            </a:r>
            <a:r>
              <a:rPr lang="pl-PL" dirty="0"/>
              <a:t> i Praca z Listami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Użyj pętli </a:t>
            </a:r>
            <a:r>
              <a:rPr lang="pl-PL" dirty="0" err="1"/>
              <a:t>while</a:t>
            </a:r>
            <a:r>
              <a:rPr lang="pl-PL" dirty="0"/>
              <a:t>, aby utworzyć listę kolejnych potęg liczby 2, dopóki potęga nie przekroczy 1000.</a:t>
            </a:r>
          </a:p>
        </p:txBody>
      </p:sp>
    </p:spTree>
    <p:extLst>
      <p:ext uri="{BB962C8B-B14F-4D97-AF65-F5344CB8AC3E}">
        <p14:creationId xmlns:p14="http://schemas.microsoft.com/office/powerpoint/2010/main" val="4336366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5A58A7B-7F79-1415-AE26-4F15A0618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398" y="2470192"/>
            <a:ext cx="7681204" cy="263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51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16. Operacje na napisach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napis zawierający co najmniej dwie różne litery. Następnie użyj różnych operacji na napisach, takich jak zamiana na małe/duże litery, odwracanie napisu.</a:t>
            </a:r>
          </a:p>
        </p:txBody>
      </p:sp>
    </p:spTree>
    <p:extLst>
      <p:ext uri="{BB962C8B-B14F-4D97-AF65-F5344CB8AC3E}">
        <p14:creationId xmlns:p14="http://schemas.microsoft.com/office/powerpoint/2010/main" val="7218338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4431500-5F60-99E6-9576-03FA9905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75" y="1650655"/>
            <a:ext cx="5818849" cy="355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9229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17. Wybór Elementów z Listy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zawierającą co najmniej 5 elementów. Następnie użyj warunku, aby utworzyć nową listę zawierającą tylko elementy spełniające określone kryterium.</a:t>
            </a:r>
          </a:p>
        </p:txBody>
      </p:sp>
    </p:spTree>
    <p:extLst>
      <p:ext uri="{BB962C8B-B14F-4D97-AF65-F5344CB8AC3E}">
        <p14:creationId xmlns:p14="http://schemas.microsoft.com/office/powerpoint/2010/main" val="972533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BEACAD4-E74B-1910-EC1B-0A4F64332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024" y="2292077"/>
            <a:ext cx="7641952" cy="29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0971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18. Praca z listami i słownikami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zawierającą słowniki reprezentujące różne osoby (imię, wiek, zawód). Następnie używając pętli for, utwórz nową listę zawierającą tylko imiona tych osób.</a:t>
            </a:r>
          </a:p>
        </p:txBody>
      </p:sp>
    </p:spTree>
    <p:extLst>
      <p:ext uri="{BB962C8B-B14F-4D97-AF65-F5344CB8AC3E}">
        <p14:creationId xmlns:p14="http://schemas.microsoft.com/office/powerpoint/2010/main" val="21902027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A279D3A-ED6D-07F8-65F3-967535E4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26" y="2269894"/>
            <a:ext cx="11600748" cy="303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6080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19. Funkcje Anonimowe (Lambda) i Sortowanie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liczb całkowitych. Następnie posortuj tę listę rosnąco za pomocą funkcji </a:t>
            </a:r>
            <a:r>
              <a:rPr lang="pl-PL" b="1" dirty="0" err="1"/>
              <a:t>sorted</a:t>
            </a:r>
            <a:r>
              <a:rPr lang="pl-PL" b="1" dirty="0"/>
              <a:t>()</a:t>
            </a:r>
            <a:r>
              <a:rPr lang="pl-PL" dirty="0"/>
              <a:t> i funkcji anonimowej (lambda).</a:t>
            </a:r>
          </a:p>
        </p:txBody>
      </p:sp>
    </p:spTree>
    <p:extLst>
      <p:ext uri="{BB962C8B-B14F-4D97-AF65-F5344CB8AC3E}">
        <p14:creationId xmlns:p14="http://schemas.microsoft.com/office/powerpoint/2010/main" val="286754481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93BB63C-BF91-909E-7160-91EAD695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67" y="2472097"/>
            <a:ext cx="9167666" cy="26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20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20. Praca z </a:t>
            </a:r>
            <a:r>
              <a:rPr lang="pl-PL" dirty="0" err="1"/>
              <a:t>Tuple</a:t>
            </a:r>
            <a:r>
              <a:rPr lang="pl-PL" dirty="0"/>
              <a:t> i </a:t>
            </a:r>
            <a:r>
              <a:rPr lang="pl-PL" dirty="0" err="1"/>
              <a:t>Slicing</a:t>
            </a: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krotkę zawierającą co najmniej 5 elementów. Następnie użyj </a:t>
            </a:r>
            <a:r>
              <a:rPr lang="pl-PL" dirty="0" err="1"/>
              <a:t>slicingu</a:t>
            </a:r>
            <a:r>
              <a:rPr lang="pl-PL" dirty="0"/>
              <a:t>, aby utworzyć nową krotkę zawierającą tylko pewien fragment oryginalnej </a:t>
            </a:r>
            <a:r>
              <a:rPr lang="pl-PL" dirty="0" err="1"/>
              <a:t>krotki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834181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C0C503A-E375-4C7F-2B8D-1CB1E30FE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06" y="2348880"/>
            <a:ext cx="7787188" cy="32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3319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21. Grupowanie i Przetwarzanie Listy Słowników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słowników, gdzie każdy słownik reprezentuje informacje o jednym produkcie (nazwa, cena, ilość). Następnie użyj list </a:t>
            </a:r>
            <a:r>
              <a:rPr lang="pl-PL" dirty="0" err="1"/>
              <a:t>comprehension</a:t>
            </a:r>
            <a:r>
              <a:rPr lang="pl-PL" dirty="0"/>
              <a:t>, aby utworzyć nową listę zawierającą tylko produkty, których cena jest mniejsza niż 100.</a:t>
            </a:r>
          </a:p>
        </p:txBody>
      </p:sp>
    </p:spTree>
    <p:extLst>
      <p:ext uri="{BB962C8B-B14F-4D97-AF65-F5344CB8AC3E}">
        <p14:creationId xmlns:p14="http://schemas.microsoft.com/office/powerpoint/2010/main" val="417355919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FA920C9-2A6D-08F7-CACB-3289CC76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5" y="2384549"/>
            <a:ext cx="11980069" cy="343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8790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22. Łączenie List i Słowników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dwie listy zawierające nazwy produktów i ich ceny. Następnie użyj funkcji zip, aby połączyć listy w listę krotek. Na koniec stwórz słownik, gdzie nazwy produktów są kluczami, a ceny są wartościami.</a:t>
            </a:r>
          </a:p>
        </p:txBody>
      </p:sp>
    </p:spTree>
    <p:extLst>
      <p:ext uri="{BB962C8B-B14F-4D97-AF65-F5344CB8AC3E}">
        <p14:creationId xmlns:p14="http://schemas.microsoft.com/office/powerpoint/2010/main" val="183334820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C8FF059-C60C-5CF1-79C4-3F1C42BAF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308" y="2464598"/>
            <a:ext cx="8431384" cy="36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3452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23. Generatory i </a:t>
            </a:r>
            <a:r>
              <a:rPr lang="pl-PL" dirty="0" err="1"/>
              <a:t>Iteratory</a:t>
            </a: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generator liczb parzystych od 0 do 10. Następnie użyj pętli for do iteracji przez te liczby.</a:t>
            </a:r>
          </a:p>
        </p:txBody>
      </p:sp>
    </p:spTree>
    <p:extLst>
      <p:ext uri="{BB962C8B-B14F-4D97-AF65-F5344CB8AC3E}">
        <p14:creationId xmlns:p14="http://schemas.microsoft.com/office/powerpoint/2010/main" val="1065030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413215B-C080-6C7D-2D58-9DDCCD85B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53" y="2381935"/>
            <a:ext cx="7782894" cy="371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0827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24. Praca z Datą i Czasem (Część 2)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dwie daty i zwraca różnicę między nimi w formie obiektu </a:t>
            </a:r>
            <a:r>
              <a:rPr lang="pl-PL" b="1" dirty="0" err="1"/>
              <a:t>timedelta</a:t>
            </a:r>
            <a:r>
              <a:rPr lang="pl-PL" dirty="0"/>
              <a:t>. Następnie użyj funkcji do obliczenia różnicy między dwiema datami.</a:t>
            </a:r>
          </a:p>
        </p:txBody>
      </p:sp>
    </p:spTree>
    <p:extLst>
      <p:ext uri="{BB962C8B-B14F-4D97-AF65-F5344CB8AC3E}">
        <p14:creationId xmlns:p14="http://schemas.microsoft.com/office/powerpoint/2010/main" val="12788140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C6BAC01-7B3F-45E6-7A6C-4500232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140" y="1718464"/>
            <a:ext cx="5773720" cy="414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1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1. 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25. Praca z Modułem </a:t>
            </a:r>
            <a:r>
              <a:rPr lang="pl-PL" b="1" dirty="0" err="1"/>
              <a:t>math</a:t>
            </a:r>
            <a:endParaRPr lang="pl-PL" b="1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liczbę i zwraca jej pierwiastek kwadratowy za pomocą modułu </a:t>
            </a:r>
            <a:r>
              <a:rPr lang="pl-PL" b="1" dirty="0" err="1"/>
              <a:t>math</a:t>
            </a:r>
            <a:r>
              <a:rPr lang="pl-PL" dirty="0"/>
              <a:t>. Następnie użyj funkcji do obliczenia pierwiastka kwadratowego z kilku liczb.</a:t>
            </a:r>
          </a:p>
        </p:txBody>
      </p:sp>
    </p:spTree>
    <p:extLst>
      <p:ext uri="{BB962C8B-B14F-4D97-AF65-F5344CB8AC3E}">
        <p14:creationId xmlns:p14="http://schemas.microsoft.com/office/powerpoint/2010/main" val="419148664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2B8D4CC-5C1A-C347-3518-CE3F9EAA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413" y="1879360"/>
            <a:ext cx="7007173" cy="421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348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26. Przetwarzanie Tekstu za pomocą List </a:t>
            </a:r>
            <a:r>
              <a:rPr lang="pl-PL" dirty="0" err="1"/>
              <a:t>Comprehension</a:t>
            </a:r>
            <a:endParaRPr lang="pl-PL" b="1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słów, a następnie użyj list </a:t>
            </a:r>
            <a:r>
              <a:rPr lang="pl-PL" dirty="0" err="1"/>
              <a:t>comprehension</a:t>
            </a:r>
            <a:r>
              <a:rPr lang="pl-PL" dirty="0"/>
              <a:t> do utworzenia nowej listy, która zawiera długości każdego słowa.</a:t>
            </a:r>
          </a:p>
        </p:txBody>
      </p:sp>
    </p:spTree>
    <p:extLst>
      <p:ext uri="{BB962C8B-B14F-4D97-AF65-F5344CB8AC3E}">
        <p14:creationId xmlns:p14="http://schemas.microsoft.com/office/powerpoint/2010/main" val="169225889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41F84C9-D905-3990-4BEE-3EB9833E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15" y="2292077"/>
            <a:ext cx="9544170" cy="29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1748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27. Wykorzystanie Funkcji Lambda do Sortowania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słów, a następnie użyj list </a:t>
            </a:r>
            <a:r>
              <a:rPr lang="pl-PL" dirty="0" err="1"/>
              <a:t>comprehension</a:t>
            </a:r>
            <a:r>
              <a:rPr lang="pl-PL" dirty="0"/>
              <a:t> do utworzenia nowej listy, która zawiera długości każdego słowa.</a:t>
            </a:r>
          </a:p>
        </p:txBody>
      </p:sp>
    </p:spTree>
    <p:extLst>
      <p:ext uri="{BB962C8B-B14F-4D97-AF65-F5344CB8AC3E}">
        <p14:creationId xmlns:p14="http://schemas.microsoft.com/office/powerpoint/2010/main" val="173662338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179338D-A6C6-6EDC-FD18-B195FC005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32" y="2299697"/>
            <a:ext cx="8515336" cy="297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8624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28. Praca z Pętlą </a:t>
            </a:r>
            <a:r>
              <a:rPr lang="pl-PL" dirty="0" err="1"/>
              <a:t>While</a:t>
            </a:r>
            <a:r>
              <a:rPr lang="pl-PL" dirty="0"/>
              <a:t> i Wyjątkami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pętlę </a:t>
            </a:r>
            <a:r>
              <a:rPr lang="pl-PL" dirty="0" err="1"/>
              <a:t>while</a:t>
            </a:r>
            <a:r>
              <a:rPr lang="pl-PL" dirty="0"/>
              <a:t>, która prosi użytkownika o wprowadzenie liczby całkowitej. Obsłuż wyjątek, jeśli użytkownik wprowadzi coś innego niż liczba całkowita.</a:t>
            </a:r>
          </a:p>
        </p:txBody>
      </p:sp>
    </p:spTree>
    <p:extLst>
      <p:ext uri="{BB962C8B-B14F-4D97-AF65-F5344CB8AC3E}">
        <p14:creationId xmlns:p14="http://schemas.microsoft.com/office/powerpoint/2010/main" val="76739389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B014724-5C70-64D6-B264-9FD402949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34" y="2191491"/>
            <a:ext cx="7857332" cy="319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2110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29. Operacje na Napisach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napis zawierający zdanie. Następnie użyj różnych operacji na napisie, takich jak odwracanie, zamiana liter na wielkie, podział na słowa.</a:t>
            </a:r>
          </a:p>
        </p:txBody>
      </p:sp>
    </p:spTree>
    <p:extLst>
      <p:ext uri="{BB962C8B-B14F-4D97-AF65-F5344CB8AC3E}">
        <p14:creationId xmlns:p14="http://schemas.microsoft.com/office/powerpoint/2010/main" val="20437448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EB1A9BB-E5CF-D540-65CE-B2994D735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636" y="1804167"/>
            <a:ext cx="7066728" cy="42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1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3. 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4. 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30. Użycie Modułu </a:t>
            </a:r>
            <a:r>
              <a:rPr lang="pl-PL" dirty="0" err="1"/>
              <a:t>random</a:t>
            </a:r>
            <a:r>
              <a:rPr lang="pl-PL" dirty="0"/>
              <a:t> do Losowania Liczb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losuje liczbę całkowitą z zakresu od 1 do 10. Następnie zapytaj użytkownika o odgadnięcie wylosowanej liczby.</a:t>
            </a:r>
          </a:p>
        </p:txBody>
      </p:sp>
    </p:spTree>
    <p:extLst>
      <p:ext uri="{BB962C8B-B14F-4D97-AF65-F5344CB8AC3E}">
        <p14:creationId xmlns:p14="http://schemas.microsoft.com/office/powerpoint/2010/main" val="312722626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90782FBF-E045-16AA-BFAF-F7DA8F3DB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592" y="1984411"/>
            <a:ext cx="7436816" cy="360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2282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31. Wykorzystanie List </a:t>
            </a:r>
            <a:r>
              <a:rPr lang="pl-PL" dirty="0" err="1"/>
              <a:t>Comprehension</a:t>
            </a:r>
            <a:r>
              <a:rPr lang="pl-PL" dirty="0"/>
              <a:t> do Filtrowania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liczb całkowitych. Następnie użyj list </a:t>
            </a:r>
            <a:r>
              <a:rPr lang="pl-PL" dirty="0" err="1"/>
              <a:t>comprehension</a:t>
            </a:r>
            <a:r>
              <a:rPr lang="pl-PL" dirty="0"/>
              <a:t>, aby utworzyć nową listę, która zawiera tylko parzyste liczby.</a:t>
            </a:r>
          </a:p>
        </p:txBody>
      </p:sp>
    </p:spTree>
    <p:extLst>
      <p:ext uri="{BB962C8B-B14F-4D97-AF65-F5344CB8AC3E}">
        <p14:creationId xmlns:p14="http://schemas.microsoft.com/office/powerpoint/2010/main" val="142379015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EE02435-389E-4611-FD73-593A5B33B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834" y="2369800"/>
            <a:ext cx="9440332" cy="283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3044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32. Wykorzystanie Funkcji </a:t>
            </a:r>
            <a:r>
              <a:rPr lang="pl-PL" b="1" dirty="0"/>
              <a:t>zip</a:t>
            </a:r>
            <a:r>
              <a:rPr lang="pl-PL" dirty="0"/>
              <a:t> do Łączenia Dwóch List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dwie listy o równej długości, reprezentujące imiona i wieki osób. Następnie użyj funkcji </a:t>
            </a:r>
            <a:r>
              <a:rPr lang="pl-PL" b="1" dirty="0"/>
              <a:t>zip</a:t>
            </a:r>
            <a:r>
              <a:rPr lang="pl-PL" dirty="0"/>
              <a:t>, aby utworzyć listę krotek (imię, wiek).</a:t>
            </a:r>
          </a:p>
        </p:txBody>
      </p:sp>
    </p:spTree>
    <p:extLst>
      <p:ext uri="{BB962C8B-B14F-4D97-AF65-F5344CB8AC3E}">
        <p14:creationId xmlns:p14="http://schemas.microsoft.com/office/powerpoint/2010/main" val="77191705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Rozwinięcie tematu: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291812646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Rozwinięcie tematu: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</p:txBody>
      </p:sp>
    </p:spTree>
    <p:extLst>
      <p:ext uri="{BB962C8B-B14F-4D97-AF65-F5344CB8AC3E}">
        <p14:creationId xmlns:p14="http://schemas.microsoft.com/office/powerpoint/2010/main" val="104877528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AF655B3-0040-E959-D426-151B6CE9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321" y="2033945"/>
            <a:ext cx="8617357" cy="35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6215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33. Użycie Funkcji </a:t>
            </a:r>
            <a:r>
              <a:rPr lang="pl-PL" b="1" dirty="0"/>
              <a:t>map</a:t>
            </a:r>
            <a:r>
              <a:rPr lang="pl-PL" dirty="0"/>
              <a:t> do Przekształcania Elementów Listy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liczb całkowitych. Następnie użyj funkcji </a:t>
            </a:r>
            <a:r>
              <a:rPr lang="pl-PL" b="1" dirty="0"/>
              <a:t>map</a:t>
            </a:r>
            <a:r>
              <a:rPr lang="pl-PL" dirty="0"/>
              <a:t>, aby podnieść każdą liczbę do kwadratu.</a:t>
            </a:r>
          </a:p>
        </p:txBody>
      </p:sp>
    </p:spTree>
    <p:extLst>
      <p:ext uri="{BB962C8B-B14F-4D97-AF65-F5344CB8AC3E}">
        <p14:creationId xmlns:p14="http://schemas.microsoft.com/office/powerpoint/2010/main" val="172584577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64276ED-645B-1032-1A7D-4B951CC3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35" y="2185970"/>
            <a:ext cx="8585329" cy="32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13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5. Wbudowane Komendy Magiczne: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obsługuje tzw. "komendy magiczne" poprzez prefiks "%" lub "%%". Przykładowo, `%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inline</a:t>
            </a:r>
            <a:r>
              <a:rPr lang="pl-PL" dirty="0"/>
              <a:t>` pozwala na wyświetlanie wykresów bezpośrednio w notatniku.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6. 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34. Praca z Datą i Czasem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aktualną datę i czas, a następnie dodaje do niej 7 dni. Wykorzystaj moduł </a:t>
            </a:r>
            <a:r>
              <a:rPr lang="pl-PL" b="1" dirty="0" err="1"/>
              <a:t>datetime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614550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60F1263-4D83-B76A-82AA-A9DEBFF3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418" y="1959838"/>
            <a:ext cx="7105163" cy="365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6789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35. Praca z Modułem </a:t>
            </a:r>
            <a:r>
              <a:rPr lang="pl-PL" b="1" dirty="0" err="1"/>
              <a:t>math</a:t>
            </a:r>
            <a:r>
              <a:rPr lang="pl-PL" dirty="0"/>
              <a:t> - Obliczanie Pierwiastka Kwadratowego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liczbę i używa modułu </a:t>
            </a:r>
            <a:r>
              <a:rPr lang="pl-PL" b="1" dirty="0" err="1"/>
              <a:t>math</a:t>
            </a:r>
            <a:r>
              <a:rPr lang="pl-PL" dirty="0"/>
              <a:t>, aby obliczyć jej pierwiastek kwadratowy.</a:t>
            </a:r>
          </a:p>
        </p:txBody>
      </p:sp>
    </p:spTree>
    <p:extLst>
      <p:ext uri="{BB962C8B-B14F-4D97-AF65-F5344CB8AC3E}">
        <p14:creationId xmlns:p14="http://schemas.microsoft.com/office/powerpoint/2010/main" val="389611240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E11080B-1AED-193E-AF0C-9B554AAD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004" y="2081574"/>
            <a:ext cx="8493992" cy="341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4181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36. Funkcja </a:t>
            </a:r>
            <a:r>
              <a:rPr lang="pl-PL" b="1" dirty="0"/>
              <a:t>zip</a:t>
            </a:r>
            <a:r>
              <a:rPr lang="pl-PL" dirty="0"/>
              <a:t>:</a:t>
            </a:r>
            <a:endParaRPr lang="pl-PL" b="1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 – Tworzenie słownika z dwóch list: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dwie listy: jedną zawierającą nazwy przedmiotów, a drugą zawierającą odpowiadające im oceny. Następnie użyj funkcji zip, aby połączyć obie listy i utworzyć słownik, gdzie nazwy przedmiotów są kluczami, a oceny są wartościami.</a:t>
            </a:r>
          </a:p>
        </p:txBody>
      </p:sp>
    </p:spTree>
    <p:extLst>
      <p:ext uri="{BB962C8B-B14F-4D97-AF65-F5344CB8AC3E}">
        <p14:creationId xmlns:p14="http://schemas.microsoft.com/office/powerpoint/2010/main" val="268044400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B0BC155-9BD8-B2F6-9B49-5B5C535F0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25" y="2374815"/>
            <a:ext cx="11343950" cy="299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6050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406284700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8" y="1772816"/>
            <a:ext cx="7421004" cy="402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6437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512186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2CAD1F4-A415-9611-5C20-1CF91E2F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5" y="2240868"/>
            <a:ext cx="10658929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97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7. 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8. 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 – dodatkowe ćwiczenie:</a:t>
            </a:r>
            <a:endParaRPr lang="pl-PL" b="1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 – Numerowanie elementów listy: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zawierającą imiona osób. Następnie użyj funkcji </a:t>
            </a:r>
            <a:r>
              <a:rPr lang="pl-PL" dirty="0" err="1"/>
              <a:t>enumerate</a:t>
            </a:r>
            <a:r>
              <a:rPr lang="pl-PL" dirty="0"/>
              <a:t>, aby wygenerować słownik, gdzie kluczami są indeksy, a wartościami są odpowiadające imiona.</a:t>
            </a:r>
          </a:p>
        </p:txBody>
      </p:sp>
    </p:spTree>
    <p:extLst>
      <p:ext uri="{BB962C8B-B14F-4D97-AF65-F5344CB8AC3E}">
        <p14:creationId xmlns:p14="http://schemas.microsoft.com/office/powerpoint/2010/main" val="25171004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577D9ED-9868-0DBB-C38F-2D17CDF9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93" y="2345849"/>
            <a:ext cx="10703413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4351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 – dodatkowe wyjaśnienie do ćwiczenia: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tym ćwiczeniu </a:t>
            </a:r>
            <a:r>
              <a:rPr lang="pl-PL" b="1" dirty="0" err="1">
                <a:solidFill>
                  <a:schemeClr val="bg2"/>
                </a:solidFill>
              </a:rPr>
              <a:t>enumerate</a:t>
            </a:r>
            <a:r>
              <a:rPr lang="pl-PL" dirty="0">
                <a:solidFill>
                  <a:schemeClr val="bg2"/>
                </a:solidFill>
              </a:rPr>
              <a:t> jest używane do stworzenia słownika, w którym kluczami są indeksy elementów z listy </a:t>
            </a:r>
            <a:r>
              <a:rPr lang="pl-PL" dirty="0" err="1">
                <a:solidFill>
                  <a:schemeClr val="bg2"/>
                </a:solidFill>
              </a:rPr>
              <a:t>imiona_osob</a:t>
            </a:r>
            <a:r>
              <a:rPr lang="pl-PL" dirty="0">
                <a:solidFill>
                  <a:schemeClr val="bg2"/>
                </a:solidFill>
              </a:rPr>
              <a:t>, a wartościami są odpowiadające imiona. Po wykonaniu tego kodu, </a:t>
            </a:r>
            <a:r>
              <a:rPr lang="pl-PL" dirty="0" err="1">
                <a:solidFill>
                  <a:schemeClr val="bg2"/>
                </a:solidFill>
              </a:rPr>
              <a:t>slownik_indeksow</a:t>
            </a:r>
            <a:r>
              <a:rPr lang="pl-PL" dirty="0">
                <a:solidFill>
                  <a:schemeClr val="bg2"/>
                </a:solidFill>
              </a:rPr>
              <a:t> powinien zawierać coś podobnego do {0: 'Anna', 1: 'Jan', 2: 'Ewa', 3: 'Tomasz', 4: 'Magda'}.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09143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Dzień 2</a:t>
            </a:r>
          </a:p>
        </p:txBody>
      </p:sp>
      <p:pic>
        <p:nvPicPr>
          <p:cNvPr id="5" name="Symbol zastępczy zawartości 4" descr="Głowa z kołami zębatymi">
            <a:extLst>
              <a:ext uri="{FF2B5EF4-FFF2-40B4-BE49-F238E27FC236}">
                <a16:creationId xmlns:a16="http://schemas.microsoft.com/office/drawing/2014/main" id="{73724954-A284-9DC1-4ABE-F3880EBFF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5760" y="1268760"/>
            <a:ext cx="4320480" cy="4320480"/>
          </a:xfrm>
        </p:spPr>
      </p:pic>
    </p:spTree>
    <p:extLst>
      <p:ext uri="{BB962C8B-B14F-4D97-AF65-F5344CB8AC3E}">
        <p14:creationId xmlns:p14="http://schemas.microsoft.com/office/powerpoint/2010/main" val="149272883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1. Tablice Jedno i Dwuwymiarowe 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oraz Podstawowe Operacje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Numerical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) to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dedykowana do pracy z operacjami numerycznymi. Jednym z kluczowych elementów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są tablice, które umożliwiają efektywne wykonywanie operacji na danych numerycznych.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099876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9E90DA4-DD09-F4BB-14C9-B16A17FDE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82" y="1781140"/>
            <a:ext cx="6225835" cy="40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9283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Podstawowe operacje matematyczne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2D75B7EA-7C8D-E914-90B7-4BF6040DF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35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47D9EB2-AB10-51A5-25FD-60AAF412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39" y="1790618"/>
            <a:ext cx="5438722" cy="45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4609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Indeksowanie i Wycinanie: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6364F103-7E3A-FC53-F5A7-1FCBDD52E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094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3E3F6FD-ECCF-35FA-F281-E4FCE313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184" y="2035656"/>
            <a:ext cx="8401632" cy="35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62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Zadanie: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Otwórz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Utwórz nowy notatnik.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Dodaj kilka komórek kodu i tekstu.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Uruchom kod w komórkach i zobacz, jak zmieniają się wyniki.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84" y="2358204"/>
            <a:ext cx="8091031" cy="14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Operacje Statystyczne: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BE32983-F540-D43F-7E30-6BD832CE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3233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2725D8-7FD2-D8E6-8C00-D1411E30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585" y="1924352"/>
            <a:ext cx="4524829" cy="416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2628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Operacje na Wymiarach: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6425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E34D1B4-A4E6-563B-4591-8AE4F2F02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307" y="1975184"/>
            <a:ext cx="5075386" cy="453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2682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Przykładowe ćwiczenie: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3C5D712E-264C-54DF-6668-91C4648BE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5987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C1C156A-ECFD-FF4D-DC85-1674E3E3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20" y="2022514"/>
            <a:ext cx="8336760" cy="35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1724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C03927C-643D-6711-686F-33C0F5358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597" y="1919074"/>
            <a:ext cx="5584805" cy="459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6446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800100" lvl="2" indent="-342900" algn="just"/>
            <a:r>
              <a:rPr lang="pl-PL" dirty="0"/>
              <a:t>Omówienie </a:t>
            </a:r>
            <a:r>
              <a:rPr lang="pl-PL" dirty="0" err="1"/>
              <a:t>Pandas</a:t>
            </a:r>
            <a:endParaRPr lang="pl-PL" dirty="0"/>
          </a:p>
          <a:p>
            <a:pPr marL="1257300" lvl="3" indent="-342900" algn="just"/>
            <a:r>
              <a:rPr lang="pl-PL" dirty="0" err="1"/>
              <a:t>Pandas</a:t>
            </a:r>
            <a:r>
              <a:rPr lang="pl-PL" dirty="0"/>
              <a:t> to potężna biblioteka w języku </a:t>
            </a:r>
            <a:r>
              <a:rPr lang="pl-PL" dirty="0" err="1"/>
              <a:t>Python</a:t>
            </a:r>
            <a:r>
              <a:rPr lang="pl-PL" dirty="0"/>
              <a:t> przeznaczona do manipulacji i analizy danych. Dwa główne obiekty w </a:t>
            </a:r>
            <a:r>
              <a:rPr lang="pl-PL" dirty="0" err="1"/>
              <a:t>Pandas</a:t>
            </a:r>
            <a:r>
              <a:rPr lang="pl-PL" dirty="0"/>
              <a:t> to Series i </a:t>
            </a:r>
            <a:r>
              <a:rPr lang="pl-PL" dirty="0" err="1"/>
              <a:t>DataFrame</a:t>
            </a:r>
            <a:r>
              <a:rPr lang="pl-PL" dirty="0"/>
              <a:t>. Series reprezentuje jednowymiarową strukturę danych, podczas gdy </a:t>
            </a:r>
            <a:r>
              <a:rPr lang="pl-PL" dirty="0" err="1"/>
              <a:t>DataFrame</a:t>
            </a:r>
            <a:r>
              <a:rPr lang="pl-PL" dirty="0"/>
              <a:t> to dwuwymiarowa tabela danych.</a:t>
            </a:r>
          </a:p>
        </p:txBody>
      </p:sp>
    </p:spTree>
    <p:extLst>
      <p:ext uri="{BB962C8B-B14F-4D97-AF65-F5344CB8AC3E}">
        <p14:creationId xmlns:p14="http://schemas.microsoft.com/office/powerpoint/2010/main" val="4991144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Tworzenie 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3A972A3-F7CD-0174-41EC-7FF4071D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53" y="2309888"/>
            <a:ext cx="10314293" cy="37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r>
              <a:rPr lang="pl-PL" dirty="0"/>
              <a:t>Struktura Series:</a:t>
            </a:r>
          </a:p>
          <a:p>
            <a:pPr lvl="2" algn="just"/>
            <a:r>
              <a:rPr lang="pl-PL" dirty="0"/>
              <a:t>Jednowymiarowy obiekt zawierający dane, indeks i etykiety.</a:t>
            </a:r>
          </a:p>
          <a:p>
            <a:pPr lvl="2" algn="just"/>
            <a:endParaRPr lang="pl-PL" dirty="0"/>
          </a:p>
          <a:p>
            <a:pPr lvl="1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2" algn="just"/>
            <a:r>
              <a:rPr lang="pl-PL" dirty="0"/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2.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BDF549-FFC9-8BAD-5E62-6BF9D4E7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82" y="2132857"/>
            <a:ext cx="9838235" cy="39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1848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804E113-5614-6117-FE39-F71138CF2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916832"/>
            <a:ext cx="6048672" cy="461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796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2.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BDF549-FFC9-8BAD-5E62-6BF9D4E7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82" y="2132857"/>
            <a:ext cx="9838235" cy="39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5941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(link):</a:t>
            </a:r>
          </a:p>
          <a:p>
            <a:pPr marL="0" indent="0" algn="just">
              <a:buNone/>
            </a:pPr>
            <a:r>
              <a:rPr lang="pl-PL" dirty="0">
                <a:hlinkClick r:id="rId2"/>
              </a:rPr>
              <a:t>https://www.kaggle.com/datasets/willianoliveiragibin/qs-top-100-universities</a:t>
            </a:r>
            <a:endParaRPr lang="pl-PL" dirty="0"/>
          </a:p>
          <a:p>
            <a:pPr marL="0" indent="0" algn="just">
              <a:buNone/>
            </a:pPr>
            <a:r>
              <a:rPr lang="pl-PL" dirty="0">
                <a:hlinkClick r:id="rId3"/>
              </a:rPr>
              <a:t>https://www.kaggle.com/datasets/hummaamqaasim/jobs-in-data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DA10DD8-0D3D-5114-7AD1-5001D87B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029" y="3826240"/>
            <a:ext cx="9751942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DDFE2E2-1FF7-933C-578C-E197ACC8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6" y="2183022"/>
            <a:ext cx="11097047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3.</a:t>
            </a:r>
          </a:p>
          <a:p>
            <a:pPr marL="800100" lvl="2" indent="-342900" algn="just"/>
            <a:r>
              <a:rPr lang="pl-PL" dirty="0"/>
              <a:t>Wczytywanie danych z plików CSV i Excel.</a:t>
            </a:r>
          </a:p>
          <a:p>
            <a:pPr marL="800100" lvl="2" indent="-342900" algn="just"/>
            <a:r>
              <a:rPr lang="pl-PL" dirty="0"/>
              <a:t>Zapisywanie danych do plików w różnych formatach.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7109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3.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50DEEE4-BF04-FB6C-1934-5EC730D5C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69" y="2219292"/>
            <a:ext cx="11238662" cy="31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9866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4. 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800100" lvl="2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1257300" lvl="3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shape</a:t>
            </a:r>
            <a:r>
              <a:rPr lang="pl-PL" dirty="0">
                <a:solidFill>
                  <a:schemeClr val="bg2"/>
                </a:solidFill>
              </a:rPr>
              <a:t> zwraca krotkę reprezentującą liczbę wierszy i kolumn w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22C7982-BD8A-46E5-0129-044E325A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37" y="3071921"/>
            <a:ext cx="6483925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Atrybut index:</a:t>
            </a:r>
          </a:p>
          <a:p>
            <a:pPr lvl="1"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63923DD-7455-E595-06C6-B7F4F3A8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26" y="2973119"/>
            <a:ext cx="9760547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CC887F-9DC1-310E-0DC5-B942D8B5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29" y="2999597"/>
            <a:ext cx="8810742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lvl="1"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701A4D9-58D1-24E4-C0EA-AEBCEB58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318" y="3429000"/>
            <a:ext cx="779336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73080-06DC-BAFC-8172-CD76FA767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32E8CFA-8BA3-5C5F-F608-230E2392B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551FC9-8DB0-2103-A7DC-FA105E9AF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4.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Sprawdzanie kształtu i struktury danych w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Eksploracja indeksów, etykiet kolumn i typów danych.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2281B0-3902-30CC-60D0-2FF07FD92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9097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E534-351E-F82A-EE79-41640EC3E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AF4D57-0B8B-CCDE-E963-5C19BA77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32D2C05-B0A4-FB5E-DDFE-CFBD175A5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4.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94A4100-E338-7E6A-851A-F03348D6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24" y="1811732"/>
            <a:ext cx="5731151" cy="428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1136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lvl="1"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</a:t>
            </a:r>
            <a:r>
              <a:rPr lang="pl-PL" dirty="0" err="1"/>
              <a:t>DataFrame</a:t>
            </a:r>
            <a:r>
              <a:rPr lang="pl-PL" dirty="0"/>
              <a:t>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5DFF134-952C-B5E6-F8FC-8599EB83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28" y="3477608"/>
            <a:ext cx="7038944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info()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Funkcja info() wyświetla podstawowe informacje o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, takie jak ilość niepustych wartości i typy danych dla każdej kolumny.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542F4E-7AD3-F9E3-80D5-B9118344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310" y="3126898"/>
            <a:ext cx="7239379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lvl="1"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</a:t>
            </a:r>
            <a:r>
              <a:rPr lang="pl-PL" dirty="0" err="1"/>
              <a:t>DataFrame</a:t>
            </a:r>
            <a:r>
              <a:rPr lang="pl-PL" dirty="0"/>
              <a:t>, co jest przydatne do szybkiego podglądu danych.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5DE94FD-85E4-2A7E-B50A-7002FECC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523" y="3429000"/>
            <a:ext cx="7670954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, co pomaga przy weryfikacji danych na końcu zbioru.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01C06B-5246-C9A3-A36E-6F5F56C0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148" y="3429000"/>
            <a:ext cx="82857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lvl="1"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5B57C37-275C-636B-6F79-BC052C2D3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07" y="2769424"/>
            <a:ext cx="8299586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792B0-B16F-BE46-4CAB-936CFE6E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9B13B9B-D100-DEA5-1B6B-CFB784CC5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B5D0C69-0F12-AA10-2671-687451F9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5.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Korzystanie z funkcji </a:t>
            </a:r>
            <a:r>
              <a:rPr lang="pl-PL" dirty="0" err="1">
                <a:solidFill>
                  <a:schemeClr val="bg2"/>
                </a:solidFill>
              </a:rPr>
              <a:t>describe</a:t>
            </a:r>
            <a:r>
              <a:rPr lang="pl-PL" dirty="0">
                <a:solidFill>
                  <a:schemeClr val="bg2"/>
                </a:solidFill>
              </a:rPr>
              <a:t>() do uzyskania statystyk opisowych.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Wykorzystywanie funkcji info() do analizy struktury danych.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Sprawdzanie pierwszych, ostatnich i losowych wierszy za pomocą </a:t>
            </a:r>
            <a:r>
              <a:rPr lang="pl-PL" dirty="0" err="1">
                <a:solidFill>
                  <a:schemeClr val="bg2"/>
                </a:solidFill>
              </a:rPr>
              <a:t>head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() i </a:t>
            </a:r>
            <a:r>
              <a:rPr lang="pl-PL" dirty="0" err="1">
                <a:solidFill>
                  <a:schemeClr val="bg2"/>
                </a:solidFill>
              </a:rPr>
              <a:t>sample</a:t>
            </a:r>
            <a:r>
              <a:rPr lang="pl-PL" dirty="0">
                <a:solidFill>
                  <a:schemeClr val="bg2"/>
                </a:solidFill>
              </a:rPr>
              <a:t>().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CBB0D8D-9592-7798-9B18-B7956D7F8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9682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F8C1A-D80F-6243-BA93-8D4691EF5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4B090F-4AA3-06EF-5214-8A5EFCCB1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8735145-6064-7441-BE3A-E0C9A2DAC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5.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918E12F-E8D5-D6B8-26BC-E4EFC1E1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355" y="1892180"/>
            <a:ext cx="5865289" cy="45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4955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5914-4667-DACC-5BE4-1842F41A1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4665AD2-0C88-1F1C-407E-636ED81F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391A13E-9291-4536-01AE-0A45DEA2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Czyszczenie Wartości Zduplikowanych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Sprawdzanie Duplikatów: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analizie danych często konieczne jest sprawdzenie i usunięcie zduplikowanych wierszy.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dostarcza funkcji do tego celu.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68070A8-4389-1B9E-3CCA-8AC438A6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7989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1E92-2A61-3925-3CFE-14E79498C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9526BF-D10F-1BDE-0A4C-C55FA67E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7A2241-D6BA-B929-26B2-6506467E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4978F3A-D6BE-5BDE-FD73-7AD1CBE23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117" y="2365141"/>
            <a:ext cx="7679765" cy="372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974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63D1F-7F96-BB71-0E7D-4DA1546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B3D192-FFD0-E47B-A9EC-A106F4F5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154FFF3-432C-44C6-1371-0FB72759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5F1A885-5E32-E561-24EC-A7DDF9CF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388" y="2132856"/>
            <a:ext cx="7749224" cy="41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463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ACFF5-8B18-D12A-BA96-23DAAFB68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F09F5D-11EE-6DBA-2643-959D3AA4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AA258F-19A5-EBED-B0DB-87FC278EC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6.</a:t>
            </a:r>
          </a:p>
          <a:p>
            <a:pPr lvl="1" algn="just"/>
            <a:r>
              <a:rPr lang="pl-PL" dirty="0"/>
              <a:t>Sprawdzanie duplikatów w danych.</a:t>
            </a:r>
          </a:p>
          <a:p>
            <a:pPr lvl="1" algn="just"/>
            <a:r>
              <a:rPr lang="pl-PL" dirty="0"/>
              <a:t>Usuwanie zduplikowanych wierszy.</a:t>
            </a:r>
          </a:p>
        </p:txBody>
      </p:sp>
      <p:pic>
        <p:nvPicPr>
          <p:cNvPr id="7" name="Grafika 6" descr="Strzałka liniowa — prosta">
            <a:extLst>
              <a:ext uri="{FF2B5EF4-FFF2-40B4-BE49-F238E27FC236}">
                <a16:creationId xmlns:a16="http://schemas.microsoft.com/office/drawing/2014/main" id="{0C2B61A4-3F05-7A4C-6D16-A52808C97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4540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EDAB-68E7-4889-52C6-B6E699D15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9518AC06-F3A4-CFC9-18CF-59D09599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3482520-1A9B-E1C2-FA4F-B28234C46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6.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65D2946-E045-E483-C806-6962790E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34" y="1988840"/>
            <a:ext cx="7058131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6689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304B-E540-4F6E-7820-054A8833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CDA14B-E57E-EFF6-B4B0-DED6FF83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FCB670-28EA-06A4-BFC7-45CCA98C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Wartości Brakujące - Różne Podejścia do Radzenia Sobie z Nimi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W analizie danych często spotykamy się z wartościami brakującymi (</a:t>
            </a:r>
            <a:r>
              <a:rPr lang="pl-PL" dirty="0" err="1"/>
              <a:t>NaN</a:t>
            </a:r>
            <a:r>
              <a:rPr lang="pl-PL" dirty="0"/>
              <a:t> lub </a:t>
            </a:r>
            <a:r>
              <a:rPr lang="pl-PL" dirty="0" err="1"/>
              <a:t>None</a:t>
            </a:r>
            <a:r>
              <a:rPr lang="pl-PL" dirty="0"/>
              <a:t>). </a:t>
            </a:r>
            <a:r>
              <a:rPr lang="pl-PL" dirty="0" err="1"/>
              <a:t>Pandas</a:t>
            </a:r>
            <a:r>
              <a:rPr lang="pl-PL" dirty="0"/>
              <a:t> oferuje różne metody radzenia sobie z tymi wartościami.</a:t>
            </a:r>
          </a:p>
        </p:txBody>
      </p:sp>
      <p:pic>
        <p:nvPicPr>
          <p:cNvPr id="7" name="Grafika 6" descr="Strzałka liniowa — prosta">
            <a:extLst>
              <a:ext uri="{FF2B5EF4-FFF2-40B4-BE49-F238E27FC236}">
                <a16:creationId xmlns:a16="http://schemas.microsoft.com/office/drawing/2014/main" id="{9F6CF802-FE43-1BD1-BDFC-E0975BF5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4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pl-PL" dirty="0"/>
              <a:t>1. Średnia arytmetyczna (</a:t>
            </a:r>
            <a:r>
              <a:rPr lang="pl-PL" dirty="0" err="1"/>
              <a:t>Mean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Średnia arytmetyczna to suma wszystkich liczb podzielona przez ich ilość.</a:t>
            </a:r>
          </a:p>
          <a:p>
            <a:pPr lvl="1" algn="just"/>
            <a:r>
              <a:rPr lang="pl-PL" dirty="0"/>
              <a:t>Wzór: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Mediana:</a:t>
            </a:r>
          </a:p>
          <a:p>
            <a:pPr lvl="1" algn="just"/>
            <a:r>
              <a:rPr lang="pl-PL" dirty="0"/>
              <a:t>Mediana to środkowa wartość w uporządkowanym zbiorze danych.</a:t>
            </a:r>
          </a:p>
          <a:p>
            <a:pPr lvl="2" algn="just"/>
            <a:r>
              <a:rPr lang="pl-PL" dirty="0"/>
              <a:t>W przypadku nieparzystej liczby elementów, mediana to wartość środkowa.</a:t>
            </a:r>
          </a:p>
          <a:p>
            <a:pPr lvl="2" algn="just"/>
            <a:r>
              <a:rPr lang="pl-PL" dirty="0"/>
              <a:t>W przypadku parzystej liczby elementów, mediana to średnia arytmetyczna dwóch wartości środkowych.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C4FAD6B-21DB-9127-88D8-F6D275E5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2523400"/>
            <a:ext cx="2808312" cy="9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3890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CC8-699F-4685-8CA2-2DD273A9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F84D75F-DFC8-DCFF-A4BB-FD626998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35FB4AFC-055A-39CB-03EE-7FCEEF70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Sprawdzenie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6225E4-B25B-D4BE-0C3F-BB1E900C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63" y="2780928"/>
            <a:ext cx="6611473" cy="3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33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16B3-E9D1-37D0-AF6D-AC3374FA1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0BF947-8AA4-32E2-864F-7D05FFFB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90FE12-A9C4-9E96-8E7A-33E69F4C7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lvl="1" algn="just"/>
            <a:r>
              <a:rPr lang="pl-PL" dirty="0"/>
              <a:t>Usuwanie Wartości Brakujących: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9656AC4-C82D-531A-7FBC-8F396338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48" y="2686417"/>
            <a:ext cx="9661895" cy="36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720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BC2A5-1F40-558D-C084-834E16EE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53B157C-61C7-C657-F843-DA87AA8C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822B0D9-8A77-CD02-7494-34BD12B1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Uzupełnianie Wartości Brakujących: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363A57D-CA6E-8F41-C4AF-78EAAFD9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36" y="2924944"/>
            <a:ext cx="9596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408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D013F-2DE7-E7F1-D065-4348E0D61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1D69D69-43F9-7ACB-08ED-F6BBF984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618A8BB-0CCA-9AB4-F2A9-9DFB65CE0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7.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Sprawdzanie wartości brakujących w danych.</a:t>
            </a:r>
          </a:p>
          <a:p>
            <a:pPr lvl="1" algn="just"/>
            <a:r>
              <a:rPr lang="pl-PL" dirty="0"/>
              <a:t>Usuwanie wierszy i kolumn zawierających wartości brakujące.</a:t>
            </a:r>
          </a:p>
          <a:p>
            <a:pPr lvl="1" algn="just"/>
            <a:r>
              <a:rPr lang="pl-PL" dirty="0"/>
              <a:t>Uzupełnianie wartości brakujących.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399BC20-07A5-F9E0-279D-ED344EE7B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1088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69544-6507-48E9-DCB7-C87BCE978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FF784B-725F-E1D0-88B0-265CBF0F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18FC5F7-27A6-EA28-5C1F-BA67EF918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7.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27B0E00-51E5-7E8D-2AF2-7359829EB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635" y="2242822"/>
            <a:ext cx="9186729" cy="385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4049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8. 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Wartości odstające (ang. </a:t>
            </a:r>
            <a:r>
              <a:rPr lang="pl-PL" dirty="0" err="1"/>
              <a:t>outliers</a:t>
            </a:r>
            <a:r>
              <a:rPr lang="pl-PL" dirty="0"/>
              <a:t>) są danymi, które znacząco różnią się od reszty zbioru danych i mogą wpływać na wyniki analizy. </a:t>
            </a:r>
            <a:r>
              <a:rPr lang="pl-PL" dirty="0" err="1"/>
              <a:t>Pandas</a:t>
            </a:r>
            <a:r>
              <a:rPr lang="pl-PL" dirty="0"/>
              <a:t> pozwala na wykrywanie tych wartości i podejmowanie odpowiednich działań.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0C931341-893A-EC6C-2858-62A138B60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29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Wykrywanie Wartości Odstających: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F35822A-A2AB-C437-4B65-3E561ABD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708" y="2060848"/>
            <a:ext cx="5614584" cy="46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958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Zastępowanie Wartości Odstających: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0CA387D-502A-0D56-01C8-D356A105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55" y="2356076"/>
            <a:ext cx="9767290" cy="28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856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8E19B-37C0-E440-B493-BB3BCBD60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1076B16-F12C-69BC-66D5-526AA0A9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EF3F7F2-5768-9F69-7441-9CD1ADB14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8.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Wykrywanie wartości odstających w danych.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Zastępowanie lub usuwanie wartości odstających.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AFBE1D33-8A54-3330-7909-2D4C14BDE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106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16314-6433-290A-65D1-0CD77387F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DC025D-C8F7-369B-A0DE-2EFB36F0E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602D4AF-EDAA-AEBF-C115-6E2BD8A8B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8.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6D2D86B-CE76-E18A-E105-843D8903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342" y="1896988"/>
            <a:ext cx="6787316" cy="41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49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Dominanta: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Dominanta to najczęściej występująca wartość w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4. Rozstęp: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</p:txBody>
      </p:sp>
    </p:spTree>
    <p:extLst>
      <p:ext uri="{BB962C8B-B14F-4D97-AF65-F5344CB8AC3E}">
        <p14:creationId xmlns:p14="http://schemas.microsoft.com/office/powerpoint/2010/main" val="166801364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9. 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E4EB59D-A585-0844-CC7D-5F709EAC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741" y="2265684"/>
            <a:ext cx="8416518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E366E63-2CF5-BEFA-84C1-45BD74E93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66" y="2348880"/>
            <a:ext cx="10613068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D346265-620B-64B3-1CE4-9A1EC53B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42" y="2384459"/>
            <a:ext cx="10791138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CE78F-60E9-86BE-3615-172DFEDC3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02EBB5E-B188-F911-A762-33CD36246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B373C3-0CDF-FE9B-8B0A-4CB8AA0A9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9.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Sortowanie wierszy i kolumn w różnych kierunkach.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Sortowanie danych według różnych kryteriów.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38F1AECB-CE27-623E-14A4-140507B70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7117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663C1-61EA-104B-A801-5307C70D8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46AA21-D75A-8B45-53AA-B57C7ACC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4FCA18-59D2-46E3-1AD9-C4B55CB1E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9.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493989E-0771-0706-F8D8-EA81008E9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199" y="2276872"/>
            <a:ext cx="9271602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1206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10. 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74E780-37B0-885F-3CD8-70E580B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78" y="2064510"/>
            <a:ext cx="907784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5364CC7-E47C-57D2-F4BD-FA44789C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49" y="2536872"/>
            <a:ext cx="10937301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64F788-8390-B74C-D534-8ADF2440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541" y="2540683"/>
            <a:ext cx="9676917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Odchylenie standardowe:</a:t>
            </a:r>
          </a:p>
          <a:p>
            <a:pPr lvl="1" algn="just"/>
            <a:r>
              <a:rPr lang="pl-PL" dirty="0"/>
              <a:t>Odchylenie standardowe mierzy, jak bardzo dane różnią się od średniej arytmetycznej.</a:t>
            </a:r>
          </a:p>
          <a:p>
            <a:pPr lvl="1" algn="just"/>
            <a:r>
              <a:rPr lang="pl-PL" dirty="0"/>
              <a:t>Im większe odchylenie standardowe, tym większa zmienność danych</a:t>
            </a:r>
          </a:p>
          <a:p>
            <a:pPr lvl="1" algn="just"/>
            <a:r>
              <a:rPr lang="pl-PL" dirty="0"/>
              <a:t>Wzór: 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DFC757C-2432-4C23-7EAE-B6CE34249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3645024"/>
            <a:ext cx="3528392" cy="109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2640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7A74164-D40D-38C4-ADEB-8F8272E8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8" y="2443713"/>
            <a:ext cx="11097043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BD9F8F-BAB2-0965-DBBF-94F8978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8" y="2564904"/>
            <a:ext cx="1124516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F83E2-7D2B-7525-6F66-72CBA10A1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E5D7134-FCAB-7911-30DD-CDFB3D98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CAD4D5F-838B-ED1C-FEE9-5767138FA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10.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Filtrowanie danych na podstawie różnych warunków.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Kombinowanie różnych metod filtrowania w jednym wyrażeniu.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8F80E0D9-A924-CCFE-6665-D5DA3119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3875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66D2A-E3B5-EB3C-6237-1A215874E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07ABCD-2493-6BC7-0BEF-659CF7F7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6B9985-2E43-9ACD-4B5D-066A75B7D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10.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708041A4-390E-941B-89D2-9D9FAE3C6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100" y="1896184"/>
            <a:ext cx="8093799" cy="493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7878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F38A-C5D3-6044-4045-5B2A1BB2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B568E1-0212-9E2D-F533-146F4C4E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1501BD5-0E28-A370-30CE-06B1145B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11. Tabele Przestawne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Tabele przestawne to narzędzie umożliwiające podsumowanie i analizę danych w formie tabeli.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funkcję do tworzenia tabel przestawnych, co ułatwia analizę różnych aspektów danych.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FA13B30B-507C-EFFA-BE9A-B6D0CB42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822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F293-753C-8296-D360-4B242C32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E7697C-58AB-9E78-0CF7-D9099D38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FD38F3-5408-9119-6D4C-230412B5B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Tworzenie Tabeli Przestawnej: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009C86-9215-0488-811D-3DDEFED6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566" y="2547260"/>
            <a:ext cx="9898868" cy="35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8747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BAAB-DBB6-40C1-4329-07D7BA1B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31F7961-0930-8049-46E1-2CB599D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89A988-3C9E-7B82-48F3-9E6B11306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3240DAE-FB86-400F-3797-4BE5EB7E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3" y="2338821"/>
            <a:ext cx="11715653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925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2BA1-D4CC-EB44-C07F-EFD7DAF8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D7CCA3-3145-09C0-1CF3-EA84EB32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301A1D-1306-3DAC-B93B-167E7281C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Określanie Funkcji Agregującej: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F123C3E-08E6-354E-C1E1-324A2463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01" y="2710594"/>
            <a:ext cx="9700798" cy="21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3207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4FB0-25DC-A261-D7D6-B98B06D9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62980E2-89C8-9352-B705-61A47FB0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B002B60-941A-FFE4-E86C-ED09E08F1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8238C21-4B13-4CA9-9AEF-68AE637D5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3" y="2338821"/>
            <a:ext cx="11715653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763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9B2F2-F5C2-43BD-9850-A27EBCD3C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D9DFA9-51C1-0FED-E706-FBB63297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8A3159-3A2B-D910-3914-14A3E2F86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Uzupełnianie Wartości Brakujących: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0CC23D1-D263-CCA7-6901-A5358EF2B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7" y="2278546"/>
            <a:ext cx="11915806" cy="23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67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dirty="0"/>
              <a:t>6. </a:t>
            </a: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dzielą uporządkowany zbiór danych na cztery równe części:</a:t>
            </a:r>
          </a:p>
          <a:p>
            <a:pPr lvl="2" algn="just"/>
            <a:r>
              <a:rPr lang="pl-PL" dirty="0">
                <a:solidFill>
                  <a:schemeClr val="bg2"/>
                </a:solidFill>
              </a:rPr>
              <a:t>Q1 (pierwszy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pierwszej połowy danych.</a:t>
            </a:r>
          </a:p>
          <a:p>
            <a:pPr lvl="2" algn="just"/>
            <a:r>
              <a:rPr lang="pl-PL" dirty="0">
                <a:solidFill>
                  <a:schemeClr val="bg2"/>
                </a:solidFill>
              </a:rPr>
              <a:t>Q2 (drugi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całego zbioru danych.</a:t>
            </a:r>
          </a:p>
          <a:p>
            <a:pPr lvl="2" algn="just"/>
            <a:r>
              <a:rPr lang="pl-PL" dirty="0">
                <a:solidFill>
                  <a:schemeClr val="bg2"/>
                </a:solidFill>
              </a:rPr>
              <a:t>Q3 (trzeci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drugiej połowy danych.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7. Wartości odstające (</a:t>
            </a:r>
            <a:r>
              <a:rPr lang="pl-PL" dirty="0" err="1"/>
              <a:t>Outliers</a:t>
            </a:r>
            <a:r>
              <a:rPr lang="pl-PL" dirty="0"/>
              <a:t>):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odstające to wartości, które znacznie odbiegają od reszty danych w zbiorze.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9890913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0CCE4-1D67-A23F-D01B-8699B2C63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2F6E6679-5585-0975-6D28-FC8F6A39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1573E38-AD8A-FE4F-EE2E-850848D1C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9ACCC9F-A426-9EA5-7175-D8D3C469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3" y="2338821"/>
            <a:ext cx="11715653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32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34226-3939-04BC-A7FB-1EE1075E6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84845D-C3FA-98FC-6AD2-33980961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60E2FFC-AA7B-E3E4-25E2-9142FE81E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11.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Tworzenie różnych tabel przestawnych na podstawie dostępnych danych.</a:t>
            </a:r>
          </a:p>
          <a:p>
            <a:pPr lvl="1" algn="just"/>
            <a:r>
              <a:rPr lang="pl-PL" dirty="0"/>
              <a:t>Określanie różnych funkcji agregujących w tabelach przestawnych.</a:t>
            </a:r>
          </a:p>
          <a:p>
            <a:pPr lvl="1" algn="just"/>
            <a:r>
              <a:rPr lang="pl-PL" dirty="0"/>
              <a:t>Eksperymentowanie z różnymi ustawieniami indeksów i kolumn.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AFDC6F28-F17E-ABC5-35C2-59FA741EF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1042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58608-B9BC-AB4D-1ECE-ECE1636E3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2DD26A97-384A-774E-AD5F-AF77509D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7BCFEC8-22C0-7FA4-577E-272099EB0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/>
              <a:t>Ćwiczenie 11.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DA7840-E99D-6958-6742-D0DEB2CF2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55" y="2097641"/>
            <a:ext cx="9091290" cy="399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870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12. 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BE8A2AB-964E-65A8-8EB5-F8674B2D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29" y="2254642"/>
            <a:ext cx="8997541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DD0A715-CF96-5054-5DC2-78B175B4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13" y="2312063"/>
            <a:ext cx="9931973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4D74B9-1DBC-FD0F-28E0-28B695A08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57" y="2384459"/>
            <a:ext cx="10617886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4DEFB-6CB1-95D6-5898-A64835B8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8026EE-8A39-C634-5E48-0F89A8D3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4039AA-45C3-7F8D-810A-C6005B90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A0C8926-262F-3AE3-583D-707C1D941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13" y="2312063"/>
            <a:ext cx="9931973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6132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258D3-9E9C-D99E-0883-373B518F2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74442A9-F871-981A-ED2D-384C6152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138A5DB-BEA3-280E-D57F-2733A848C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12. 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Grupowanie danych na podstawie różnych kryteriów.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Wykonywanie różnych operacji na grupach danych.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3B025511-0987-657B-4812-DD9BBEE39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3609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3B6F-C1AF-35B7-6563-3E68D2A2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50AFF-5946-A668-3389-6227D313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6A6E5F-DFD3-5402-F394-485AF32A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12.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C1ED014-5A60-7A3B-E67F-DD83A24DF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043" y="2345701"/>
            <a:ext cx="8901913" cy="374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65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zestaw danych dotyczący wieku osób w grupie:</a:t>
            </a:r>
          </a:p>
          <a:p>
            <a:pPr marL="914400" lvl="2" indent="0" algn="just">
              <a:buNone/>
            </a:pPr>
            <a:r>
              <a:rPr lang="pl-PL" dirty="0"/>
              <a:t>{21, 22, 23, 24, 24, 25, 26, 26, 27, 27, 28, 30, 30, 30, 31}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Średnia arytmetyczna: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Mediana: 26 (wartość środkowa)</a:t>
            </a:r>
          </a:p>
          <a:p>
            <a:pPr lvl="1" algn="just"/>
            <a:r>
              <a:rPr lang="pl-PL" dirty="0"/>
              <a:t>Dominanta: 30 (najczęściej występująca wartość)</a:t>
            </a:r>
          </a:p>
          <a:p>
            <a:pPr lvl="1" algn="just"/>
            <a:r>
              <a:rPr lang="pl-PL" dirty="0"/>
              <a:t>Odchylenie standardowe: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Rozstęp: 31 – 21 = 10</a:t>
            </a:r>
          </a:p>
          <a:p>
            <a:pPr lvl="1" algn="just"/>
            <a:r>
              <a:rPr lang="pl-PL" dirty="0" err="1"/>
              <a:t>Kwartyle</a:t>
            </a:r>
            <a:r>
              <a:rPr lang="pl-PL" dirty="0"/>
              <a:t>: Q1 = 24, Q2 = 26, Q3 = 30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48C0449-A22A-5C3B-097C-7419E5F42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2580515"/>
            <a:ext cx="2247900" cy="46009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C7B384EF-9632-BCB1-086E-F9A350B62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3915672"/>
            <a:ext cx="3744416" cy="5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510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890D5-A2F6-11D0-17E2-43982F90C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CDA5650-3F7E-5AEF-3EAA-E8DDC774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7AC43A3-5980-EFB3-C17D-1E3D9A1E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13. 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Łączenie danych to proces łączenia dwóch lub więcej </a:t>
            </a:r>
            <a:r>
              <a:rPr lang="pl-PL" dirty="0" err="1">
                <a:solidFill>
                  <a:schemeClr val="bg2"/>
                </a:solidFill>
              </a:rPr>
              <a:t>DataFrame'ów</a:t>
            </a:r>
            <a:r>
              <a:rPr lang="pl-PL" dirty="0">
                <a:solidFill>
                  <a:schemeClr val="bg2"/>
                </a:solidFill>
              </a:rPr>
              <a:t> w celu utworzenia jednego </a:t>
            </a:r>
            <a:r>
              <a:rPr lang="pl-PL" dirty="0" err="1">
                <a:solidFill>
                  <a:schemeClr val="bg2"/>
                </a:solidFill>
              </a:rPr>
              <a:t>DataFrame'u</a:t>
            </a:r>
            <a:r>
              <a:rPr lang="pl-PL" dirty="0">
                <a:solidFill>
                  <a:schemeClr val="bg2"/>
                </a:solidFill>
              </a:rPr>
              <a:t> na podstawie wspólnych kolumn lub indeksów.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do łączenia danych używamy funkcji </a:t>
            </a:r>
            <a:r>
              <a:rPr lang="pl-PL" dirty="0" err="1">
                <a:solidFill>
                  <a:schemeClr val="bg2"/>
                </a:solidFill>
              </a:rPr>
              <a:t>merge</a:t>
            </a:r>
            <a:r>
              <a:rPr lang="pl-PL" dirty="0">
                <a:solidFill>
                  <a:schemeClr val="bg2"/>
                </a:solidFill>
              </a:rPr>
              <a:t> lub </a:t>
            </a:r>
            <a:r>
              <a:rPr lang="pl-PL" dirty="0" err="1">
                <a:solidFill>
                  <a:schemeClr val="bg2"/>
                </a:solidFill>
              </a:rPr>
              <a:t>concat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15A3B91-ED57-9B2E-614D-A39F4AC9B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1209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CF87C04-2A8D-7FFB-F46A-8E34C65D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682" y="2083953"/>
            <a:ext cx="830263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51EDF12-B4F8-1E23-A93D-3FB1904D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82" y="2564904"/>
            <a:ext cx="9629835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9001151-6892-1819-A1E2-B4C1BC66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78" y="2279869"/>
            <a:ext cx="10466644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3B871-4DD0-B2AF-AA97-796FDE7AF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EA595C9-B417-C3FD-FA13-33D27189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DC22336-FC65-2CDF-54BE-59353FFB1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13.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Łączenie danych na podstawie różnych kolumn lub indeksów.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Eksperymentowanie z różnymi typami łączenia, takimi jak </a:t>
            </a:r>
            <a:r>
              <a:rPr lang="pl-PL" dirty="0" err="1">
                <a:solidFill>
                  <a:schemeClr val="bg2"/>
                </a:solidFill>
              </a:rPr>
              <a:t>inner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outer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left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right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300F08A1-EAA1-A2DF-8DEB-05C52931E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507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7E9D6-F118-635F-9114-D40467F22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DDC117-4A05-5763-0896-CBAD1F3C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9F03EE-5229-A4CA-3580-33BF483DD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13.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CCEBF99-FBF1-7B39-B83B-925848AA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92" y="1956659"/>
            <a:ext cx="7897216" cy="413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6677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14. 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68" y="2414287"/>
            <a:ext cx="7768063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Dodawanie Nowego Atrybutu na Podstawie Warunków Logicznych: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3BE8D03-D5BD-3B54-11F2-2CB44DBD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30" y="2272831"/>
            <a:ext cx="10209139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740" y="1995506"/>
            <a:ext cx="689852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1: Średnia arytmetyczna, Mediana, Dominanta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Zadanie:</a:t>
            </a:r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Mając dany zbiór danych dotyczący wieku osób, oblicz średnią arytmetyczną, medianę i dominantę.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858" y="4581128"/>
            <a:ext cx="7804283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3310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4260D81-D328-AA35-F7AF-0D9144DA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14.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Dodawanie nowych atrybutów na podstawie istniejących danych.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Utworzenie nowych atrybutów przy użyciu warunków logicznych.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Wykorzystanie funkcji do tworzenia nowych atrybutów.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5F575DF9-727C-E641-83CB-B08665399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01947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930C75-10FC-73F2-B8B9-B56E984C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14.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75B735A-E670-7D02-0171-338D20C6E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767" y="2060848"/>
            <a:ext cx="7354465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0785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4260D81-D328-AA35-F7AF-0D9144DA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danych to kluczowy element analizy danych, pozwalający przedstawić wnioski i trendy w sposób czytelny i zrozumiały.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to dwie popularne biblioteki w języku </a:t>
            </a:r>
            <a:r>
              <a:rPr lang="pl-PL" dirty="0" err="1"/>
              <a:t>Python</a:t>
            </a:r>
            <a:r>
              <a:rPr lang="pl-PL" dirty="0"/>
              <a:t> używane do tworzenia wykresów i wizualizacji danych. Poniżej omówię podstawowe elementy związane z wizualizacją danych, zgodnie z programem szkolenia.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1492EDA1-52B7-837E-EB21-B2F4648CE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439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930C75-10FC-73F2-B8B9-B56E984C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Rodzaje Wykresów i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istnieje wiele rodzajów wykresów, takich jak:</a:t>
            </a:r>
          </a:p>
          <a:p>
            <a:pPr lvl="1" algn="just"/>
            <a:r>
              <a:rPr lang="pl-PL" dirty="0"/>
              <a:t>histogramy,</a:t>
            </a:r>
          </a:p>
          <a:p>
            <a:pPr lvl="1" algn="just"/>
            <a:r>
              <a:rPr lang="pl-PL" dirty="0"/>
              <a:t>wykresy słupkowe,</a:t>
            </a:r>
          </a:p>
          <a:p>
            <a:pPr lvl="1" algn="just"/>
            <a:r>
              <a:rPr lang="pl-PL" dirty="0"/>
              <a:t>wykresy punktowe,</a:t>
            </a:r>
          </a:p>
          <a:p>
            <a:pPr lvl="1" algn="just"/>
            <a:r>
              <a:rPr lang="pl-PL" dirty="0"/>
              <a:t>wykresy liniowe,</a:t>
            </a:r>
          </a:p>
          <a:p>
            <a:pPr lvl="1" algn="just"/>
            <a:r>
              <a:rPr lang="pl-PL" dirty="0" err="1"/>
              <a:t>heatmapy</a:t>
            </a:r>
            <a:r>
              <a:rPr lang="pl-PL" dirty="0"/>
              <a:t>,</a:t>
            </a:r>
          </a:p>
          <a:p>
            <a:pPr lvl="1" algn="just"/>
            <a:r>
              <a:rPr lang="pl-PL" dirty="0" err="1"/>
              <a:t>pairploty</a:t>
            </a:r>
            <a:r>
              <a:rPr lang="pl-PL" dirty="0"/>
              <a:t> itp.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Każdy z tych rodzajów wykresów może być dostosowany do konkretnego celu analizy danych.</a:t>
            </a:r>
          </a:p>
        </p:txBody>
      </p:sp>
    </p:spTree>
    <p:extLst>
      <p:ext uri="{BB962C8B-B14F-4D97-AF65-F5344CB8AC3E}">
        <p14:creationId xmlns:p14="http://schemas.microsoft.com/office/powerpoint/2010/main" val="8085478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63646812-DDFD-71B6-6078-C844F0CC2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608" y="1455407"/>
            <a:ext cx="6408712" cy="5191286"/>
          </a:xfrm>
        </p:spPr>
      </p:pic>
    </p:spTree>
    <p:extLst>
      <p:ext uri="{BB962C8B-B14F-4D97-AF65-F5344CB8AC3E}">
        <p14:creationId xmlns:p14="http://schemas.microsoft.com/office/powerpoint/2010/main" val="36543093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735F3FD-AC8F-2C36-1880-7D5CABCBD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015" y="1412776"/>
            <a:ext cx="6527113" cy="5112568"/>
          </a:xfrm>
        </p:spPr>
      </p:pic>
    </p:spTree>
    <p:extLst>
      <p:ext uri="{BB962C8B-B14F-4D97-AF65-F5344CB8AC3E}">
        <p14:creationId xmlns:p14="http://schemas.microsoft.com/office/powerpoint/2010/main" val="139033778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24BF02B-A76A-B147-E5DF-AB9F88F6C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599" y="1412777"/>
            <a:ext cx="6699259" cy="5136098"/>
          </a:xfrm>
        </p:spPr>
      </p:pic>
    </p:spTree>
    <p:extLst>
      <p:ext uri="{BB962C8B-B14F-4D97-AF65-F5344CB8AC3E}">
        <p14:creationId xmlns:p14="http://schemas.microsoft.com/office/powerpoint/2010/main" val="206792005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7C5558D-0009-46D7-2FD5-4F0678D5B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Elementy </a:t>
            </a:r>
            <a:r>
              <a:rPr lang="pl-PL" dirty="0" err="1"/>
              <a:t>Storytelling</a:t>
            </a:r>
            <a:r>
              <a:rPr lang="pl-PL" dirty="0"/>
              <a:t> w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Tworzenie wykresów nie polega tylko na przedstawieniu danych. Ważne jest także uwzględnienie elementów </a:t>
            </a:r>
            <a:r>
              <a:rPr lang="pl-PL" dirty="0" err="1"/>
              <a:t>storytellingu</a:t>
            </a:r>
            <a:r>
              <a:rPr lang="pl-PL" dirty="0"/>
              <a:t>, czyli takiego przedstawienia danych, które łatwo zrozumie każdy odbiorca.</a:t>
            </a:r>
          </a:p>
        </p:txBody>
      </p:sp>
    </p:spTree>
    <p:extLst>
      <p:ext uri="{BB962C8B-B14F-4D97-AF65-F5344CB8AC3E}">
        <p14:creationId xmlns:p14="http://schemas.microsoft.com/office/powerpoint/2010/main" val="3665833970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57D6CBD-955B-EAA5-595C-ED4E5A616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215302"/>
            <a:ext cx="10829924" cy="2427396"/>
          </a:xfrm>
        </p:spPr>
      </p:pic>
    </p:spTree>
    <p:extLst>
      <p:ext uri="{BB962C8B-B14F-4D97-AF65-F5344CB8AC3E}">
        <p14:creationId xmlns:p14="http://schemas.microsoft.com/office/powerpoint/2010/main" val="241816372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F0CF65F-C05E-62B3-F51B-34605D169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855" y="1484784"/>
            <a:ext cx="6784290" cy="4992023"/>
          </a:xfrm>
        </p:spPr>
      </p:pic>
    </p:spTree>
    <p:extLst>
      <p:ext uri="{BB962C8B-B14F-4D97-AF65-F5344CB8AC3E}">
        <p14:creationId xmlns:p14="http://schemas.microsoft.com/office/powerpoint/2010/main" val="8770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58B808E-C09C-B640-81A5-D08AE8CD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452" y="1843573"/>
            <a:ext cx="5227095" cy="182116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23C1690-5056-2609-2237-44C577FE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234" y="4023527"/>
            <a:ext cx="4549533" cy="23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27722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 err="1"/>
              <a:t>Storytelling</a:t>
            </a:r>
            <a:r>
              <a:rPr lang="pl-PL" dirty="0"/>
              <a:t> w kontekście wizualizacji danych odnosi się do umiejętności opowiadania historii za pomocą wykresów i grafik.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Oto kilka elementów </a:t>
            </a:r>
            <a:r>
              <a:rPr lang="pl-PL" dirty="0" err="1"/>
              <a:t>storytellingu</a:t>
            </a:r>
            <a:r>
              <a:rPr lang="pl-PL" dirty="0"/>
              <a:t>, które można zauważyć w wykresie z punktu 2: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Nagłówek zawierający informację: Tytuł "Wartość w kategoriach" informuje użytkownika o głównym temacie wykresu i o tym, co próbuje przedstawić.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Kontekst i Cel: Wykres wskazuje, że ma przedstawić wartości w różnych kategoriach. Cel wykresu może być jasno określony przez opisanie, co oznaczają te wartości i dlaczego są ważne.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Zrozumiałe i Przystępne Dla Odbiorcy: Wykres jest czytelny i łatwy do zrozumienia nawet dla osób, które nie są specjalistami w dziedzinie analizy danych. Każda kategoria jest oznaczona i jest jasne, jakie wartości są przedstawione.</a:t>
            </a:r>
          </a:p>
        </p:txBody>
      </p:sp>
    </p:spTree>
    <p:extLst>
      <p:ext uri="{BB962C8B-B14F-4D97-AF65-F5344CB8AC3E}">
        <p14:creationId xmlns:p14="http://schemas.microsoft.com/office/powerpoint/2010/main" val="234799672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337D0CF-9AB1-3CD8-3B5C-84E3B8767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 algn="just"/>
            <a:r>
              <a:rPr lang="pl-PL" dirty="0"/>
              <a:t>Narracja poprzez wizualizację: Wykres sam w sobie stanowi część narracji. Dzięki klarownemu przedstawieniu danych użytkownik może zrozumieć trend lub zależności między różnymi kategoriami.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Podkreślenie punktu centralnego: Wykres może podkreślać konkretne trendy, różnice lub podobieństwa między kategoriami. Może to być zrobione poprzez różne elementy wizualne, takie jak kolorystyka, wielkość, czy tekst dodany do wykresu.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Inspirująca akcja lub refleksja: Wykres może inspirować do dalszej analizy danych lub działań, lub może prowokować refleksję na temat prezentowanych informacji.</a:t>
            </a:r>
          </a:p>
          <a:p>
            <a:pPr lvl="1" algn="just"/>
            <a:endParaRPr lang="pl-PL" dirty="0"/>
          </a:p>
          <a:p>
            <a:pPr marL="457200" lvl="1" indent="0" algn="just">
              <a:buNone/>
            </a:pPr>
            <a:r>
              <a:rPr lang="pl-PL" dirty="0"/>
              <a:t>Wszystkie te elementy pomagają w skutecznym </a:t>
            </a:r>
            <a:r>
              <a:rPr lang="pl-PL" dirty="0" err="1"/>
              <a:t>storytellingu</a:t>
            </a:r>
            <a:r>
              <a:rPr lang="pl-PL" dirty="0"/>
              <a:t> danych, czyli opowiadaniu historii, która jest zrozumiała, angażująca i inspirująca dla odbiorcy.</a:t>
            </a:r>
          </a:p>
        </p:txBody>
      </p:sp>
    </p:spTree>
    <p:extLst>
      <p:ext uri="{BB962C8B-B14F-4D97-AF65-F5344CB8AC3E}">
        <p14:creationId xmlns:p14="http://schemas.microsoft.com/office/powerpoint/2010/main" val="334110296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Ćwiczenie 1.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AE33542-0273-3F6F-C090-16DDD58E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07" y="2053441"/>
            <a:ext cx="10299386" cy="403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7714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/>
              <a:t>Rozwiązanie.</a:t>
            </a:r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6AE0D48-CB11-3823-9A93-7DE0B330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419" y="1988840"/>
            <a:ext cx="7087214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2178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4. Przydatne Funkcje i Skróty: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 istnieje wiele przydatnych funkcji i skrótów klawiszowych ułatwiających pracę. Na przykład: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('Tytuł') - Dodanie tytułu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plt.xlabel</a:t>
            </a:r>
            <a:r>
              <a:rPr lang="pl-PL" dirty="0">
                <a:solidFill>
                  <a:schemeClr val="bg2"/>
                </a:solidFill>
              </a:rPr>
              <a:t>('Oś X') - Dodanie opisu osi X.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plt.ylabel</a:t>
            </a:r>
            <a:r>
              <a:rPr lang="pl-PL" dirty="0">
                <a:solidFill>
                  <a:schemeClr val="bg2"/>
                </a:solidFill>
              </a:rPr>
              <a:t>('Oś Y') - Dodanie opisu osi Y.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plt.legend</a:t>
            </a:r>
            <a:r>
              <a:rPr lang="pl-PL" dirty="0">
                <a:solidFill>
                  <a:schemeClr val="bg2"/>
                </a:solidFill>
              </a:rPr>
              <a:t>() - Dodanie legendy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plt.grid</a:t>
            </a:r>
            <a:r>
              <a:rPr lang="pl-PL" dirty="0">
                <a:solidFill>
                  <a:schemeClr val="bg2"/>
                </a:solidFill>
              </a:rPr>
              <a:t>(True) - Dodanie siatki.</a:t>
            </a:r>
          </a:p>
        </p:txBody>
      </p:sp>
    </p:spTree>
    <p:extLst>
      <p:ext uri="{BB962C8B-B14F-4D97-AF65-F5344CB8AC3E}">
        <p14:creationId xmlns:p14="http://schemas.microsoft.com/office/powerpoint/2010/main" val="345378584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79F75E3-B28A-AF7E-C50D-F1FF02B5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73" y="1268760"/>
            <a:ext cx="5921253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09221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Ćwiczenie 2.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19D3B73-72E9-8EF0-CA62-19ED7924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35" y="2438314"/>
            <a:ext cx="5654530" cy="1981372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423DCA0A-0E44-B71B-6321-0DB80CDD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06" y="2060848"/>
            <a:ext cx="9863987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39327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Rozwiązanie: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E9A9E24-7979-B8F2-5F22-2EA69779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17651"/>
            <a:ext cx="7597798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7344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https://www.erp.comarch.pl/Szkolenia/Ankiety/survey/MDKZNM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9FC2F1F4-1FF0-B43A-5527-D28960393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1" y="1793429"/>
            <a:ext cx="1008112" cy="1008112"/>
          </a:xfrm>
        </p:spPr>
      </p:pic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altLang="pl-PL" dirty="0" err="1">
                <a:solidFill>
                  <a:schemeClr val="bg1"/>
                </a:solidFill>
              </a:rPr>
              <a:t>Wstęp</a:t>
            </a:r>
            <a:r>
              <a:rPr lang="en-US" altLang="pl-PL" dirty="0">
                <a:solidFill>
                  <a:schemeClr val="bg1"/>
                </a:solidFill>
              </a:rPr>
              <a:t> do Machine Learning </a:t>
            </a:r>
            <a:r>
              <a:rPr lang="en-US" altLang="pl-PL" dirty="0" err="1">
                <a:solidFill>
                  <a:schemeClr val="bg1"/>
                </a:solidFill>
              </a:rPr>
              <a:t>i</a:t>
            </a:r>
            <a:r>
              <a:rPr lang="en-US" altLang="pl-PL" dirty="0">
                <a:solidFill>
                  <a:schemeClr val="bg1"/>
                </a:solidFill>
              </a:rPr>
              <a:t> Deep Learning w </a:t>
            </a:r>
            <a:r>
              <a:rPr lang="en-US" altLang="pl-PL" dirty="0" err="1">
                <a:solidFill>
                  <a:schemeClr val="bg1"/>
                </a:solidFill>
              </a:rPr>
              <a:t>języku</a:t>
            </a:r>
            <a:r>
              <a:rPr lang="en-US" altLang="pl-PL" dirty="0">
                <a:solidFill>
                  <a:schemeClr val="bg1"/>
                </a:solidFill>
              </a:rPr>
              <a:t> Python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Wstęp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do Machine Learning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Deep Learning w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języku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Python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Machine Learning z użyciem języka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Python</a:t>
            </a: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. Zagadnienia zaawansowane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https://www.comarch.pl/szkolenia/programowanie/python/machine-learning-z-uzyciem-jezyka-python/</a:t>
            </a:r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2: Odchylenie Standardowe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Zadanie:</a:t>
            </a:r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 odchylenie standardowe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858" y="4415153"/>
            <a:ext cx="7804283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633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41A6E80-AAF5-095C-AED4-28E87AF6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 przedmiotu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A2D50F-B99D-E186-B1F9-1002D5B0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Źródła z wykorzystaniem których została stworzona niniejsza prezentacja: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https://www.kaggle.com/ - zbiory danych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AUTOMATYZACJA NUDNYCH ZADAŃ Z PYTHONEM: Nauka programowania,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PROGRAMOWANIE W PYTHONIE DLA ŚREDNIO ZAAWANSOWANY: Najlepsze praktyki tworzenia czystego kodu,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https://www.python.org/dev/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https://www.geeksforgeeks.org/python-programming-language/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https://www.w3schools.com/python/python_intro.asp</a:t>
            </a:r>
          </a:p>
          <a:p>
            <a:pPr lvl="1">
              <a:defRPr/>
            </a:pPr>
            <a:endParaRPr lang="pl-PL" altLang="pl-PL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Dalsza ścieżka kształcenia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W głównej mierze można skupić się na darmowych rozwiązaniach aby pogłębiać wiedzę.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Sololearn</a:t>
            </a:r>
            <a:r>
              <a:rPr lang="pl-PL" altLang="pl-PL" dirty="0">
                <a:solidFill>
                  <a:schemeClr val="bg1"/>
                </a:solidFill>
              </a:rPr>
              <a:t> – interesująca platforma do zdobywania wiedzy 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Udemy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Coursera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Comarch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3210841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danych.</a:t>
            </a:r>
          </a:p>
          <a:p>
            <a:r>
              <a:rPr lang="pl-PL" dirty="0"/>
              <a:t>Wstęp do Data Science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53F8C3-D1CE-1FE9-17CC-697A7A82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286" y="2708920"/>
            <a:ext cx="6831427" cy="21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99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3: Rozstęp, </a:t>
            </a:r>
            <a:r>
              <a:rPr lang="pl-PL" dirty="0" err="1"/>
              <a:t>Kwartyle</a:t>
            </a:r>
            <a:endParaRPr lang="pl-PL" dirty="0"/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Zadanie:</a:t>
            </a:r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 rozstęp oraz </a:t>
            </a:r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86" y="4172471"/>
            <a:ext cx="9961028" cy="1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68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 algn="just">
              <a:buNone/>
            </a:pPr>
            <a:r>
              <a:rPr lang="pl-PL" sz="6000" dirty="0"/>
              <a:t>Rozwiązanie</a:t>
            </a:r>
            <a:r>
              <a:rPr lang="pl-PL" sz="5000" dirty="0"/>
              <a:t>: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4000" dirty="0"/>
              <a:t>Te ćwiczenia pomogą w zrozumieniu, jak używać funkcji statystycznych w </a:t>
            </a:r>
            <a:r>
              <a:rPr lang="pl-PL" sz="4000" dirty="0" err="1"/>
              <a:t>Pythonie</a:t>
            </a:r>
            <a:r>
              <a:rPr lang="pl-PL" sz="4000" dirty="0"/>
              <a:t> do analizy danych.</a:t>
            </a:r>
            <a:endParaRPr lang="pl-PL" sz="400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A8222D9-9E58-3694-D05A-25B20361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251" y="2099023"/>
            <a:ext cx="4533498" cy="32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03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Wyjaśnienie: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1. Rozstęp: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 tym przypadku rozstęp będzie równy 31 - 21 = 10.</a:t>
            </a:r>
          </a:p>
        </p:txBody>
      </p:sp>
    </p:spTree>
    <p:extLst>
      <p:ext uri="{BB962C8B-B14F-4D97-AF65-F5344CB8AC3E}">
        <p14:creationId xmlns:p14="http://schemas.microsoft.com/office/powerpoint/2010/main" val="2312177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</a:t>
            </a: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lvl="1" algn="just"/>
            <a:r>
              <a:rPr lang="pl-PL" dirty="0" err="1"/>
              <a:t>Kwartyle</a:t>
            </a:r>
            <a:r>
              <a:rPr lang="pl-PL" dirty="0"/>
              <a:t> dzielą uporządkowany zbiór danych na cztery równe części.</a:t>
            </a:r>
          </a:p>
          <a:p>
            <a:pPr lvl="1" algn="just"/>
            <a:r>
              <a:rPr lang="pl-PL" dirty="0"/>
              <a:t>Funkcja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 pozwala na obliczenie </a:t>
            </a:r>
            <a:r>
              <a:rPr lang="pl-PL" dirty="0" err="1"/>
              <a:t>kwartyli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Parametr n=4 oznacza, że dzielimy zbiór na 4 równoliczne części.</a:t>
            </a:r>
          </a:p>
          <a:p>
            <a:pPr lvl="1" algn="just"/>
            <a:r>
              <a:rPr lang="pl-PL" dirty="0"/>
              <a:t>Wartości q1, q2, i q3 oznaczają odpowiednio pierwszy, drugi (mediana) i trzeci </a:t>
            </a:r>
            <a:r>
              <a:rPr lang="pl-PL" dirty="0" err="1"/>
              <a:t>kwartyl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94" y="5013176"/>
            <a:ext cx="869781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61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przypadku naszego zbioru danych: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q1 = 24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q2 = 26 (mediana)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q3 = 30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Metoda </a:t>
            </a:r>
            <a:r>
              <a:rPr lang="pl-PL" dirty="0" err="1"/>
              <a:t>quantiles</a:t>
            </a:r>
            <a:r>
              <a:rPr lang="pl-PL" dirty="0"/>
              <a:t> jest używana do obliczania </a:t>
            </a:r>
            <a:r>
              <a:rPr lang="pl-PL" dirty="0" err="1"/>
              <a:t>kwantyli</a:t>
            </a:r>
            <a:r>
              <a:rPr lang="pl-PL" dirty="0"/>
              <a:t> dla danego zbioru danych. </a:t>
            </a:r>
            <a:r>
              <a:rPr lang="pl-PL" dirty="0" err="1"/>
              <a:t>Kwartyle</a:t>
            </a:r>
            <a:r>
              <a:rPr lang="pl-PL" dirty="0"/>
              <a:t> są to specjalne przypadki </a:t>
            </a:r>
            <a:r>
              <a:rPr lang="pl-PL" dirty="0" err="1"/>
              <a:t>kwantyli</a:t>
            </a:r>
            <a:r>
              <a:rPr lang="pl-PL" dirty="0"/>
              <a:t>, gdzie dzielimy zbiór na 4 równe części. Funkcja ta pozwala na elastyczne dostosowywanie liczby równolicznych przedziałów (</a:t>
            </a:r>
            <a:r>
              <a:rPr lang="pl-PL" dirty="0" err="1"/>
              <a:t>kwantyli</a:t>
            </a:r>
            <a:r>
              <a:rPr lang="pl-PL" dirty="0"/>
              <a:t>).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87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nawiasie kwadratowym umieszczana jest liczba, która określa na ile równych części chcemy podzielić zbiór danych. W przypadku metody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, ta liczba oznacza ilość punktów podziału, czyli ilość części, na jakie chcemy podzielić zbiór.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3" y="4077072"/>
            <a:ext cx="10437373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5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naszym przykładzie, ustawiając n=4, określamy, że chcemy podzielić zbiór na 4 równoliczne części, co odpowiada </a:t>
            </a:r>
            <a:r>
              <a:rPr lang="pl-PL" dirty="0" err="1"/>
              <a:t>kwartylom</a:t>
            </a:r>
            <a:r>
              <a:rPr lang="pl-PL" dirty="0"/>
              <a:t>. W praktyce, ustawiając `n=100`, moglibyśmy podzielić zbiór na </a:t>
            </a:r>
            <a:r>
              <a:rPr lang="pl-PL" dirty="0" err="1"/>
              <a:t>percentyle</a:t>
            </a:r>
            <a:r>
              <a:rPr lang="pl-PL" dirty="0"/>
              <a:t>, czyli 100 równolicznych części.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0726319-E8E1-C2EC-391C-AD462141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3" y="4077072"/>
            <a:ext cx="10437373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Przykład z n=100: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Wartość w nawiasie kwadratowym definiuje, na ile części chcemy podzielić zbiór danych, a liczby w nawiasie okrągłym wskazują konkretny punkt podziału. W przypadku </a:t>
            </a:r>
            <a:r>
              <a:rPr lang="pl-PL" dirty="0" err="1"/>
              <a:t>kwartyli</a:t>
            </a:r>
            <a:r>
              <a:rPr lang="pl-PL" dirty="0"/>
              <a:t>, mamy 4 części, stąd n=4.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58BAC3B-5D69-591B-DD04-629BBCBC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04" y="2325270"/>
            <a:ext cx="10964591" cy="11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1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Rozkład Jednostajny: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Rozkład jednostajny charakteryzuje się równomiernym rozkładem prawdopodobieństwa w określonym zakresie.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Wszystkie wartości w danym przedziale mają równe prawdopodobieństwo wystąpienia.</a:t>
            </a:r>
          </a:p>
        </p:txBody>
      </p:sp>
    </p:spTree>
    <p:extLst>
      <p:ext uri="{BB962C8B-B14F-4D97-AF65-F5344CB8AC3E}">
        <p14:creationId xmlns:p14="http://schemas.microsoft.com/office/powerpoint/2010/main" val="502008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Rozkład Normalny (Gaussowski):</a:t>
            </a:r>
          </a:p>
          <a:p>
            <a:pPr lvl="1" algn="just"/>
            <a:r>
              <a:rPr lang="pl-PL" dirty="0"/>
              <a:t>Rozkład normalny jest najczęściej spotykanym rozkładem w statystyce.</a:t>
            </a:r>
          </a:p>
          <a:p>
            <a:pPr lvl="1" algn="just"/>
            <a:r>
              <a:rPr lang="pl-PL" dirty="0"/>
              <a:t>Charakteryzuje się kształtem dzwonu (</a:t>
            </a:r>
            <a:r>
              <a:rPr lang="pl-PL" dirty="0" err="1"/>
              <a:t>bell-shaped</a:t>
            </a:r>
            <a:r>
              <a:rPr lang="pl-PL" dirty="0"/>
              <a:t> </a:t>
            </a:r>
            <a:r>
              <a:rPr lang="pl-PL" dirty="0" err="1"/>
              <a:t>curve</a:t>
            </a:r>
            <a:r>
              <a:rPr lang="pl-PL" dirty="0"/>
              <a:t>).</a:t>
            </a:r>
          </a:p>
          <a:p>
            <a:pPr lvl="1" algn="just"/>
            <a:r>
              <a:rPr lang="pl-PL" dirty="0"/>
              <a:t>Posiada dwie ważne miary:</a:t>
            </a:r>
          </a:p>
          <a:p>
            <a:pPr lvl="2" algn="just"/>
            <a:r>
              <a:rPr lang="pl-PL" dirty="0"/>
              <a:t>średnią  </a:t>
            </a:r>
          </a:p>
          <a:p>
            <a:pPr lvl="2" algn="just"/>
            <a:r>
              <a:rPr lang="pl-PL" dirty="0"/>
              <a:t>odchylenie standardowe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FC5000B-DF15-9633-8343-66FD6099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3717032"/>
            <a:ext cx="413596" cy="376833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F8D8E33-94BC-6F6C-C7A4-835E7C63E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4221088"/>
            <a:ext cx="506034" cy="3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8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3. Rozkład Skośny: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Rozkład skośny (przechylony) ma asymetryczny kształt.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skośne w lewo mają długi ogon w lewo, a wartości skośne w prawo mają długi ogon w prawo.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4. Rozkład </a:t>
            </a:r>
            <a:r>
              <a:rPr lang="pl-PL" dirty="0" err="1"/>
              <a:t>Kurtozy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Mierzy "</a:t>
            </a:r>
            <a:r>
              <a:rPr lang="pl-PL" dirty="0" err="1">
                <a:solidFill>
                  <a:schemeClr val="bg2"/>
                </a:solidFill>
              </a:rPr>
              <a:t>spiczastosc</a:t>
            </a:r>
            <a:r>
              <a:rPr lang="pl-PL" dirty="0">
                <a:solidFill>
                  <a:schemeClr val="bg2"/>
                </a:solidFill>
              </a:rPr>
              <a:t>" lub "płaskość" rozkładu.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Rozkłady </a:t>
            </a:r>
            <a:r>
              <a:rPr lang="pl-PL" dirty="0" err="1">
                <a:solidFill>
                  <a:schemeClr val="bg2"/>
                </a:solidFill>
              </a:rPr>
              <a:t>leptokurtyczne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kurtoza</a:t>
            </a:r>
            <a:r>
              <a:rPr lang="pl-PL" dirty="0">
                <a:solidFill>
                  <a:schemeClr val="bg2"/>
                </a:solidFill>
              </a:rPr>
              <a:t> &gt; 3) mają dłuższe i węższe ogony, podczas gdy rozkłady </a:t>
            </a:r>
            <a:r>
              <a:rPr lang="pl-PL" dirty="0" err="1">
                <a:solidFill>
                  <a:schemeClr val="bg2"/>
                </a:solidFill>
              </a:rPr>
              <a:t>plaskokurtyczne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kurtoza</a:t>
            </a:r>
            <a:r>
              <a:rPr lang="pl-PL" dirty="0">
                <a:solidFill>
                  <a:schemeClr val="bg2"/>
                </a:solidFill>
              </a:rPr>
              <a:t> &lt; 3) mają krótsze ogony.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5. Rozkład Dwumodalny: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Rozkład dwumodalny składa się z dwóch różnych </a:t>
            </a:r>
            <a:r>
              <a:rPr lang="pl-PL" dirty="0" err="1">
                <a:solidFill>
                  <a:schemeClr val="bg2"/>
                </a:solidFill>
              </a:rPr>
              <a:t>modów</a:t>
            </a:r>
            <a:r>
              <a:rPr lang="pl-PL" dirty="0">
                <a:solidFill>
                  <a:schemeClr val="bg2"/>
                </a:solidFill>
              </a:rPr>
              <a:t> (szczytów), co oznacza, że dane zawierają dwie różne </a:t>
            </a:r>
            <a:r>
              <a:rPr lang="pl-PL" dirty="0" err="1">
                <a:solidFill>
                  <a:schemeClr val="bg2"/>
                </a:solidFill>
              </a:rPr>
              <a:t>dominująe</a:t>
            </a:r>
            <a:r>
              <a:rPr lang="pl-PL" dirty="0">
                <a:solidFill>
                  <a:schemeClr val="bg2"/>
                </a:solidFill>
              </a:rPr>
              <a:t> wartości.</a:t>
            </a:r>
          </a:p>
        </p:txBody>
      </p:sp>
    </p:spTree>
    <p:extLst>
      <p:ext uri="{BB962C8B-B14F-4D97-AF65-F5344CB8AC3E}">
        <p14:creationId xmlns:p14="http://schemas.microsoft.com/office/powerpoint/2010/main" val="1696700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dwa zestawy danych dotyczące temperatury w dwóch różnych miejscach (w stopniach </a:t>
            </a:r>
            <a:r>
              <a:rPr lang="pl-PL" dirty="0" err="1"/>
              <a:t>Celsiusza</a:t>
            </a:r>
            <a:r>
              <a:rPr lang="pl-PL" dirty="0"/>
              <a:t>):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1: [20, 21, 22, 22, 23, 24, 25, 25, 25, 26, 26, 26, 27, 27, 27]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2: [15, 16, 16, 17, 17, 18, 18, 19, 19, 20, 20, 21, 21, 22, 22]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Zbadajmy podstawowe miary rozkładu dla obu zestawów danych, takie jak średnia, odchylenie standardowe, </a:t>
            </a:r>
            <a:r>
              <a:rPr lang="pl-PL" dirty="0" err="1"/>
              <a:t>kurtoza</a:t>
            </a:r>
            <a:r>
              <a:rPr lang="pl-PL" dirty="0"/>
              <a:t> itp.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Rozwiązania do ćwiczenia można przedstawić w formie kodu w </a:t>
            </a:r>
            <a:r>
              <a:rPr lang="pl-PL" dirty="0" err="1"/>
              <a:t>Jupyter</a:t>
            </a:r>
            <a:r>
              <a:rPr lang="pl-PL" dirty="0"/>
              <a:t> Notebook, aby lepiej zobaczyć, jak te miary są obliczane dla konkretnych danych.</a:t>
            </a:r>
          </a:p>
        </p:txBody>
      </p:sp>
    </p:spTree>
    <p:extLst>
      <p:ext uri="{BB962C8B-B14F-4D97-AF65-F5344CB8AC3E}">
        <p14:creationId xmlns:p14="http://schemas.microsoft.com/office/powerpoint/2010/main" val="2857521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7CE341F-DD00-99C8-15F2-83215416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382" y="1883115"/>
            <a:ext cx="6363235" cy="421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67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- wizualizacja: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34FD26A-5B77-861F-D275-F6D30744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383" y="2012119"/>
            <a:ext cx="5945234" cy="43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3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– wizualizacja (wykresy):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23AA754-C646-DAB0-0957-A9FC2925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20" y="2763067"/>
            <a:ext cx="6919560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Rozwiązanie - omówienie:</a:t>
            </a:r>
          </a:p>
          <a:p>
            <a:pPr lvl="1" algn="just"/>
            <a:r>
              <a:rPr lang="pl-PL" dirty="0"/>
              <a:t>W kodzie użyto dwóch głównych rodzajów wizualizacji danych: histogramów i diagramów skrzynkowych (</a:t>
            </a:r>
            <a:r>
              <a:rPr lang="pl-PL" dirty="0" err="1"/>
              <a:t>boxplotów</a:t>
            </a:r>
            <a:r>
              <a:rPr lang="pl-PL" dirty="0"/>
              <a:t>).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b="1" dirty="0"/>
              <a:t>Histogramy:</a:t>
            </a:r>
          </a:p>
          <a:p>
            <a:pPr marL="0" indent="0" algn="just">
              <a:buNone/>
            </a:pPr>
            <a:r>
              <a:rPr lang="pl-PL" dirty="0"/>
              <a:t>1. Zestaw 1 - Rozkład Temperatury:</a:t>
            </a:r>
          </a:p>
          <a:p>
            <a:pPr lvl="1" algn="just"/>
            <a:r>
              <a:rPr lang="pl-PL" dirty="0"/>
              <a:t>Histogram przedstawia rozkład wartości temperatury w zestawie 1.</a:t>
            </a:r>
          </a:p>
          <a:p>
            <a:pPr lvl="1" algn="just"/>
            <a:r>
              <a:rPr lang="pl-PL" dirty="0"/>
              <a:t>Parametr </a:t>
            </a:r>
            <a:r>
              <a:rPr lang="pl-PL" dirty="0" err="1"/>
              <a:t>bins</a:t>
            </a:r>
            <a:r>
              <a:rPr lang="pl-PL" dirty="0"/>
              <a:t>=5 oznacza, że dane są podzielone na pięć przedziałów.</a:t>
            </a:r>
          </a:p>
          <a:p>
            <a:pPr lvl="1" algn="just"/>
            <a:r>
              <a:rPr lang="pl-PL" dirty="0"/>
              <a:t>Wartości są reprezentowane na osi x, a liczność wystąpień w każdym przedziale na osi y.</a:t>
            </a:r>
          </a:p>
          <a:p>
            <a:pPr lvl="1"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2. Zestaw 2 - Rozkład Temperatury:</a:t>
            </a:r>
          </a:p>
          <a:p>
            <a:pPr lvl="1" algn="just"/>
            <a:r>
              <a:rPr lang="pl-PL" dirty="0"/>
              <a:t>Analogicznie do zestawu 1, histogram przedstawia rozkład wartości temperatury w zestawie 2.</a:t>
            </a:r>
          </a:p>
        </p:txBody>
      </p:sp>
    </p:spTree>
    <p:extLst>
      <p:ext uri="{BB962C8B-B14F-4D97-AF65-F5344CB8AC3E}">
        <p14:creationId xmlns:p14="http://schemas.microsoft.com/office/powerpoint/2010/main" val="3515644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Diagramy Skrzynkowe (</a:t>
            </a:r>
            <a:r>
              <a:rPr lang="pl-PL" b="1" dirty="0" err="1"/>
              <a:t>Boxplots</a:t>
            </a:r>
            <a:r>
              <a:rPr lang="pl-PL" b="1" dirty="0"/>
              <a:t>):</a:t>
            </a:r>
          </a:p>
          <a:p>
            <a:pPr marL="0" indent="0" algn="just">
              <a:buNone/>
            </a:pPr>
            <a:r>
              <a:rPr lang="pl-PL" dirty="0"/>
              <a:t>1. Zestaw 1 -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Diagram skrzynkowy prezentuje rozkład wartości w zestawie 1.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Linia środkowa w pudełku to mediana, a górna i dolna krawędź pudełka oznaczają pierwszy i 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"Wąsy" na końcach pudełka reprezentują zakres danych, a potencjalne wartości odstające są oznaczone punktami.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/>
              <a:t>2. Zestaw 2 -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Analogicznie do zestawu 1, diagram skrzynkowy prezentuje rozkład wartości w zestawie 2.</a:t>
            </a:r>
          </a:p>
        </p:txBody>
      </p:sp>
    </p:spTree>
    <p:extLst>
      <p:ext uri="{BB962C8B-B14F-4D97-AF65-F5344CB8AC3E}">
        <p14:creationId xmlns:p14="http://schemas.microsoft.com/office/powerpoint/2010/main" val="396380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Wstęp do Data Science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5276" t="960" r="9889" b="1557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- interpretacja:</a:t>
            </a:r>
          </a:p>
          <a:p>
            <a:pPr lvl="1" algn="just"/>
            <a:r>
              <a:rPr lang="pl-PL" sz="2500" dirty="0"/>
              <a:t>Histogramy pozwalają na wizualną ocenę rozkładu danych, identyfikację </a:t>
            </a:r>
            <a:r>
              <a:rPr lang="pl-PL" sz="2500" dirty="0" err="1"/>
              <a:t>modów</a:t>
            </a:r>
            <a:r>
              <a:rPr lang="pl-PL" sz="2500" dirty="0"/>
              <a:t>, a także ocenę symetrii i skośności rozkładu.</a:t>
            </a:r>
          </a:p>
          <a:p>
            <a:pPr lvl="1" algn="just"/>
            <a:r>
              <a:rPr lang="pl-PL" sz="2500" dirty="0"/>
              <a:t>Diagramy skrzynkowe pozwalają na szybkie zrozumienie centralnej tendencji (mediana) i rozproszenia danych, a także na identyfikację wartości odstających.</a:t>
            </a:r>
          </a:p>
        </p:txBody>
      </p:sp>
    </p:spTree>
    <p:extLst>
      <p:ext uri="{BB962C8B-B14F-4D97-AF65-F5344CB8AC3E}">
        <p14:creationId xmlns:p14="http://schemas.microsoft.com/office/powerpoint/2010/main" val="356094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1 wydaje się mieć bardziej jednostajny rozkład temperatur, z mniejszą zmiennością.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2 ma bardziej skośny rozkład, z większym zakresem temperatur.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pozwala szybko zrozumieć charakterystykę rozkładu, co jest istotne w analizie statystycznej.</a:t>
            </a:r>
          </a:p>
        </p:txBody>
      </p:sp>
    </p:spTree>
    <p:extLst>
      <p:ext uri="{BB962C8B-B14F-4D97-AF65-F5344CB8AC3E}">
        <p14:creationId xmlns:p14="http://schemas.microsoft.com/office/powerpoint/2010/main" val="2401537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Omówienie kodu wizualizacji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05B341-CBFA-7912-03A3-55694F3D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39" y="2669263"/>
            <a:ext cx="8398321" cy="22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667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Histogramy: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plt.figure</a:t>
            </a:r>
            <a:r>
              <a:rPr lang="pl-PL" dirty="0">
                <a:solidFill>
                  <a:schemeClr val="bg2"/>
                </a:solidFill>
              </a:rPr>
              <a:t>(</a:t>
            </a:r>
            <a:r>
              <a:rPr lang="pl-PL" dirty="0" err="1">
                <a:solidFill>
                  <a:schemeClr val="bg2"/>
                </a:solidFill>
              </a:rPr>
              <a:t>figsize</a:t>
            </a:r>
            <a:r>
              <a:rPr lang="pl-PL" dirty="0">
                <a:solidFill>
                  <a:schemeClr val="bg2"/>
                </a:solidFill>
              </a:rPr>
              <a:t>=(12, 6)): Ustawienie rozmiaru całego wykresu.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1): Tworzenie siatki 2x2 i ustawienie pierwszego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plt.hist</a:t>
            </a:r>
            <a:r>
              <a:rPr lang="pl-PL" dirty="0">
                <a:solidFill>
                  <a:schemeClr val="bg2"/>
                </a:solidFill>
              </a:rPr>
              <a:t>(zestaw_1, </a:t>
            </a:r>
            <a:r>
              <a:rPr lang="pl-PL" dirty="0" err="1">
                <a:solidFill>
                  <a:schemeClr val="bg2"/>
                </a:solidFill>
              </a:rPr>
              <a:t>bins</a:t>
            </a:r>
            <a:r>
              <a:rPr lang="pl-PL" dirty="0">
                <a:solidFill>
                  <a:schemeClr val="bg2"/>
                </a:solidFill>
              </a:rPr>
              <a:t>=5, </a:t>
            </a:r>
            <a:r>
              <a:rPr lang="pl-PL" dirty="0" err="1">
                <a:solidFill>
                  <a:schemeClr val="bg2"/>
                </a:solidFill>
              </a:rPr>
              <a:t>color</a:t>
            </a:r>
            <a:r>
              <a:rPr lang="pl-PL" dirty="0">
                <a:solidFill>
                  <a:schemeClr val="bg2"/>
                </a:solidFill>
              </a:rPr>
              <a:t>='</a:t>
            </a:r>
            <a:r>
              <a:rPr lang="pl-PL" dirty="0" err="1">
                <a:solidFill>
                  <a:schemeClr val="bg2"/>
                </a:solidFill>
              </a:rPr>
              <a:t>blue</a:t>
            </a:r>
            <a:r>
              <a:rPr lang="pl-PL" dirty="0">
                <a:solidFill>
                  <a:schemeClr val="bg2"/>
                </a:solidFill>
              </a:rPr>
              <a:t>', </a:t>
            </a:r>
            <a:r>
              <a:rPr lang="pl-PL" dirty="0" err="1">
                <a:solidFill>
                  <a:schemeClr val="bg2"/>
                </a:solidFill>
              </a:rPr>
              <a:t>alpha</a:t>
            </a:r>
            <a:r>
              <a:rPr lang="pl-PL" dirty="0">
                <a:solidFill>
                  <a:schemeClr val="bg2"/>
                </a:solidFill>
              </a:rPr>
              <a:t>=0.7): Tworzenie histogramu dla zestawu 1 z 5 przedziałami, niebieskim kolorem i 70% przezroczystością.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Rozkład Temperatury'):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3816559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D1E6180-2F48-8569-41B7-4257FF27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77" y="2984938"/>
            <a:ext cx="6766646" cy="8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1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3624899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Wizualizacja jest przygotowywana w formie siatki 2x2, gdzie górny wiersz zawiera histogramy, a dolny wiersz diagramy skrzynkowe.</a:t>
            </a:r>
          </a:p>
          <a:p>
            <a:pPr lvl="1" algn="just"/>
            <a:r>
              <a:rPr lang="pl-PL" dirty="0"/>
              <a:t>Każdy </a:t>
            </a:r>
            <a:r>
              <a:rPr lang="pl-PL" dirty="0" err="1"/>
              <a:t>subplot</a:t>
            </a:r>
            <a:r>
              <a:rPr lang="pl-PL" dirty="0"/>
              <a:t> jest tworzony przy użyciu funkcji `</a:t>
            </a:r>
            <a:r>
              <a:rPr lang="pl-PL" dirty="0" err="1"/>
              <a:t>plt.subplot</a:t>
            </a:r>
            <a:r>
              <a:rPr lang="pl-PL" dirty="0"/>
              <a:t>`, a następnie dodawane są odpowiednie wizualizacje danych.</a:t>
            </a:r>
          </a:p>
          <a:p>
            <a:pPr lvl="1" algn="just"/>
            <a:r>
              <a:rPr lang="pl-PL" dirty="0" err="1"/>
              <a:t>plt.tight_layout</a:t>
            </a:r>
            <a:r>
              <a:rPr lang="pl-PL" dirty="0"/>
              <a:t>() pomaga w ułożeniu wykresów, aby uniknąć nakładania się elementów.</a:t>
            </a:r>
          </a:p>
        </p:txBody>
      </p:sp>
    </p:spTree>
    <p:extLst>
      <p:ext uri="{BB962C8B-B14F-4D97-AF65-F5344CB8AC3E}">
        <p14:creationId xmlns:p14="http://schemas.microsoft.com/office/powerpoint/2010/main" val="36727162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3183600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dirty="0"/>
              <a:t>1. </a:t>
            </a:r>
            <a:r>
              <a:rPr lang="pl-PL" dirty="0" err="1"/>
              <a:t>np.random.uniform</a:t>
            </a:r>
            <a:r>
              <a:rPr lang="pl-PL" dirty="0"/>
              <a:t>()</a:t>
            </a:r>
          </a:p>
          <a:p>
            <a:pPr lvl="1" algn="just"/>
            <a:r>
              <a:rPr lang="pl-PL" dirty="0"/>
              <a:t>Metoda </a:t>
            </a:r>
            <a:r>
              <a:rPr lang="pl-PL" dirty="0" err="1"/>
              <a:t>np.random.uniform</a:t>
            </a:r>
            <a:r>
              <a:rPr lang="pl-PL" dirty="0"/>
              <a:t>() generuje losowe dane z rozkładu jednostajnego.</a:t>
            </a:r>
          </a:p>
          <a:p>
            <a:pPr lvl="2" algn="just"/>
            <a:r>
              <a:rPr lang="pl-PL" dirty="0" err="1"/>
              <a:t>low</a:t>
            </a:r>
            <a:r>
              <a:rPr lang="pl-PL" dirty="0"/>
              <a:t>: Dolny zakres wartości.</a:t>
            </a:r>
          </a:p>
          <a:p>
            <a:pPr lvl="2" algn="just"/>
            <a:r>
              <a:rPr lang="pl-PL" dirty="0"/>
              <a:t>high: Górny zakres wartości.</a:t>
            </a:r>
          </a:p>
          <a:p>
            <a:pPr lvl="2" algn="just"/>
            <a:r>
              <a:rPr lang="pl-PL" dirty="0" err="1"/>
              <a:t>size</a:t>
            </a:r>
            <a:r>
              <a:rPr lang="pl-PL" dirty="0"/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2954424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dirty="0"/>
              <a:t>2. </a:t>
            </a:r>
            <a:r>
              <a:rPr lang="pl-PL" dirty="0" err="1"/>
              <a:t>np.random.normal</a:t>
            </a:r>
            <a:r>
              <a:rPr lang="pl-PL" dirty="0"/>
              <a:t>()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Metoda </a:t>
            </a:r>
            <a:r>
              <a:rPr lang="pl-PL" dirty="0" err="1">
                <a:solidFill>
                  <a:schemeClr val="bg2"/>
                </a:solidFill>
              </a:rPr>
              <a:t>np.random.normal</a:t>
            </a:r>
            <a:r>
              <a:rPr lang="pl-PL" dirty="0">
                <a:solidFill>
                  <a:schemeClr val="bg2"/>
                </a:solidFill>
              </a:rPr>
              <a:t>() generuje losowe dane z rozkładu normalnego (Gaussowskiego).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loc</a:t>
            </a:r>
            <a:r>
              <a:rPr lang="pl-PL" dirty="0">
                <a:solidFill>
                  <a:schemeClr val="bg2"/>
                </a:solidFill>
              </a:rPr>
              <a:t>: Średnia rozkładu (wartość oczekiwana).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scale</a:t>
            </a:r>
            <a:r>
              <a:rPr lang="pl-PL" dirty="0">
                <a:solidFill>
                  <a:schemeClr val="bg2"/>
                </a:solidFill>
              </a:rPr>
              <a:t>: Odchylenie standardowe rozkładu.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size</a:t>
            </a:r>
            <a:r>
              <a:rPr lang="pl-PL" dirty="0">
                <a:solidFill>
                  <a:schemeClr val="bg2"/>
                </a:solidFill>
              </a:rPr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423535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IA developer, ETL developer, Data </a:t>
            </a:r>
            <a:r>
              <a:rPr lang="pl-PL" dirty="0" err="1"/>
              <a:t>Engineer</a:t>
            </a:r>
            <a:endParaRPr lang="pl-PL" dirty="0"/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r="1250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dirty="0"/>
              <a:t>3. </a:t>
            </a:r>
            <a:r>
              <a:rPr lang="pl-PL" dirty="0" err="1"/>
              <a:t>np.random.gamma</a:t>
            </a:r>
            <a:r>
              <a:rPr lang="pl-PL" dirty="0"/>
              <a:t>()</a:t>
            </a:r>
          </a:p>
          <a:p>
            <a:pPr lvl="1" algn="just"/>
            <a:r>
              <a:rPr lang="pl-PL" dirty="0"/>
              <a:t>Metoda </a:t>
            </a:r>
            <a:r>
              <a:rPr lang="pl-PL" dirty="0" err="1"/>
              <a:t>np.random.gamma</a:t>
            </a:r>
            <a:r>
              <a:rPr lang="pl-PL" dirty="0"/>
              <a:t>() generuje losowe dane z rozkładu gamma.</a:t>
            </a:r>
          </a:p>
          <a:p>
            <a:pPr lvl="2" algn="just"/>
            <a:r>
              <a:rPr lang="pl-PL" dirty="0" err="1"/>
              <a:t>shape</a:t>
            </a:r>
            <a:r>
              <a:rPr lang="pl-PL" dirty="0"/>
              <a:t>: Parametr kształtu (kształt rozkładu).</a:t>
            </a:r>
          </a:p>
          <a:p>
            <a:pPr lvl="2" algn="just"/>
            <a:r>
              <a:rPr lang="pl-PL" dirty="0" err="1"/>
              <a:t>scale</a:t>
            </a:r>
            <a:r>
              <a:rPr lang="pl-PL" dirty="0"/>
              <a:t>: Skalowanie rozkładu (opcjonalne, domyślnie 1.0).</a:t>
            </a:r>
          </a:p>
          <a:p>
            <a:pPr lvl="2" algn="just"/>
            <a:r>
              <a:rPr lang="pl-PL" dirty="0" err="1"/>
              <a:t>size</a:t>
            </a:r>
            <a:r>
              <a:rPr lang="pl-PL" dirty="0"/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6992634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1: Rozkład Jednostajny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BB23E06-7D8D-1523-8224-5D9699C6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932" y="2471320"/>
            <a:ext cx="8060135" cy="263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577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Jednostajnego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BE566FC-72A4-EFB6-0DCD-787AF651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41" y="2229621"/>
            <a:ext cx="5502117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1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2: Rozkład Normalny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A8D031B-97BD-BD59-5FD2-F1794E49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84" y="2573424"/>
            <a:ext cx="8100232" cy="243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590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Normalnego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6047702-EA9F-3BFC-8EA8-46723E8E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17" y="2206759"/>
            <a:ext cx="5151566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61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3: Rozkład Skośny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CFF3CEA-87E1-3321-AC27-CD16D6DE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78" y="2223491"/>
            <a:ext cx="7533044" cy="24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437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Skośnego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911008B-7462-35B5-B103-4C5FFE1F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389" y="2237242"/>
            <a:ext cx="5319221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0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4: Rozkład dwumodalny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AA872B7-8957-5F44-61E0-8824A745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8" y="2689638"/>
            <a:ext cx="8805303" cy="219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45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Dwumodalny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9D84250-A020-4934-64FA-5117C613B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148" y="2229621"/>
            <a:ext cx="5349704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55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powyższych użyliśmy funkcji generujących losowe dane z różnych rodzajów rozkładów.</a:t>
            </a:r>
          </a:p>
          <a:p>
            <a:pPr marL="0" indent="0" algn="just">
              <a:buNone/>
            </a:pPr>
            <a:r>
              <a:rPr lang="pl-PL" dirty="0"/>
              <a:t>Możemy zauważyć, jak kształt histogramu różni się w zależności od rodzaju rozkładu.</a:t>
            </a:r>
          </a:p>
        </p:txBody>
      </p:sp>
    </p:spTree>
    <p:extLst>
      <p:ext uri="{BB962C8B-B14F-4D97-AF65-F5344CB8AC3E}">
        <p14:creationId xmlns:p14="http://schemas.microsoft.com/office/powerpoint/2010/main" val="515208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– wybrane elementy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Podstawy statystyki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Wizualizacja w 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2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1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metody </a:t>
            </a:r>
            <a:r>
              <a:rPr lang="pl-PL" dirty="0" err="1"/>
              <a:t>plt.hist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E8983F2-533C-F072-55C1-8C0194E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646" y="2236876"/>
            <a:ext cx="7380708" cy="38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4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przykładowych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DD31B0D-B27D-C3B8-2F27-A11C1A73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802" y="2282966"/>
            <a:ext cx="5014395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64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1: Rozkład Jednostajny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Zadanie:</a:t>
            </a:r>
          </a:p>
          <a:p>
            <a:pPr marL="914400" lvl="2" indent="0" algn="just">
              <a:buNone/>
            </a:pPr>
            <a:r>
              <a:rPr lang="pl-PL" dirty="0"/>
              <a:t>Stwórz histogram dla zestawu danych o rozkładzie jednostajnym. Wykorzystaj funkcję generującą losowe liczby z rozkładu jednostajnego w zakresie od 1 do 10.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6F2FC40-DB50-19B0-894D-AC30259F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51" y="4509120"/>
            <a:ext cx="7347009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356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D958D02-7F12-ADD9-BBAD-6BC583945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684" y="1674945"/>
            <a:ext cx="6134632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4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2: Rozkład Normalny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Zadanie:</a:t>
            </a:r>
          </a:p>
          <a:p>
            <a:pPr marL="914400" lvl="2" indent="0" algn="just">
              <a:buNone/>
            </a:pPr>
            <a:r>
              <a:rPr lang="pl-PL" dirty="0"/>
              <a:t>Stwórz histogram dla zestawu danych o rozkładzie normalnym. Wykorzystaj funkcję generującą losowe liczby z rozkładu normalnego.</a:t>
            </a: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7780F1C-D8C8-1E64-8B1A-D8D6A5F5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1" y="4423351"/>
            <a:ext cx="8863557" cy="166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602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79928F4-E375-92CD-7447-70119EAA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511" y="1674945"/>
            <a:ext cx="5966977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086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3: Rozkład Skośny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Zadanie:</a:t>
            </a:r>
          </a:p>
          <a:p>
            <a:pPr marL="914400" lvl="2" indent="0" algn="just">
              <a:buNone/>
            </a:pPr>
            <a:r>
              <a:rPr lang="pl-PL" dirty="0"/>
              <a:t>Stwórz histogram dla zestawu danych o rozkładzie skośnym. Wykorzystaj funkcję generującą losowe liczby z rozkładu gamma.</a:t>
            </a:r>
            <a:endParaRPr lang="pl-PL" sz="20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7E1ADD0-9746-A3CD-55D0-48D687C8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27" y="4461066"/>
            <a:ext cx="7992746" cy="163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945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CE0E3BA-19D2-F6E2-CD3E-A5594FE6C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046" y="1598738"/>
            <a:ext cx="5867908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279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4: Rozkład Dwumodalny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Zadanie:</a:t>
            </a:r>
          </a:p>
          <a:p>
            <a:pPr marL="914400" lvl="2" indent="0" algn="just">
              <a:buNone/>
            </a:pPr>
            <a:r>
              <a:rPr lang="pl-PL" dirty="0"/>
              <a:t>Stwórz histogram dla zestawu danych o rozkładzie dwumodalnym. Wykorzystaj funkcję generującą losowe liczby z dwóch różnych rozkładów normalnych.</a:t>
            </a: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0439519-26DE-85F1-6A6C-B0B07666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201" y="4745288"/>
            <a:ext cx="9393597" cy="134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278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AAE12CE-A97E-B598-739E-729D3E80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338" y="1681672"/>
            <a:ext cx="5799323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48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każdym ćwiczeniu, po utworzeniu histogramu, można eksperymentować z różnymi parametrami, takimi jak liczba przedziałów (</a:t>
            </a:r>
            <a:r>
              <a:rPr lang="pl-PL" dirty="0" err="1"/>
              <a:t>bins</a:t>
            </a:r>
            <a:r>
              <a:rPr lang="pl-PL" dirty="0"/>
              <a:t>), kolor, przeźroczystość itp., aby dostosować wykres do własnych preferencji.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5557704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030" y="4325059"/>
            <a:ext cx="4647939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02" y="4424826"/>
            <a:ext cx="5907396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553" y="3789040"/>
            <a:ext cx="6464894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676" y="3789040"/>
            <a:ext cx="6232647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Celem tego szkolenia jest dostarczenie solidnych podstaw w zakresie analizy danych przy użyciu języka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. Po zakończeniu szkolenia uczestnik szkolenia będzie w stanie samodzielnie przeprowadzić analizę danych, korzystając z bibliotek takich jak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228600" lvl="1" algn="just"/>
            <a:endParaRPr lang="pl-PL" dirty="0">
              <a:solidFill>
                <a:schemeClr val="bg2"/>
              </a:solidFill>
            </a:endParaRP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Zakres szkolenia obejmuje tematykę analizy danych, począwszy od podstaw statystyki, aż po zaawansowane techniki analizy danych. Praca będzie polegać na obcowaniu z rzeczywistymi danymi, tak aby zastosować zdobytą wiedzę w praktyce.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341" y="3789040"/>
            <a:ext cx="4537317" cy="1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1143000" lvl="3" algn="just"/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1600200" lvl="4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395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6753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113" y="4700340"/>
            <a:ext cx="8619774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lvl="1" algn="just"/>
            <a:r>
              <a:rPr lang="pl-PL" dirty="0"/>
              <a:t>Pozwala na pobieranie fragmentów listy lub napisu.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24" y="4899182"/>
            <a:ext cx="8084152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377" y="3382815"/>
            <a:ext cx="4201246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Definiowanie Funkcji: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534" y="3789040"/>
            <a:ext cx="3834932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Funkcja Anonimowa (Lambda):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pl-PL" dirty="0"/>
              <a:t>Funkcja Anonimowa (Lambda):</a:t>
            </a:r>
          </a:p>
          <a:p>
            <a:pPr lvl="1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027" y="2348880"/>
            <a:ext cx="4157945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pl-PL" dirty="0"/>
              <a:t>4. List </a:t>
            </a:r>
            <a:r>
              <a:rPr lang="pl-PL" dirty="0" err="1"/>
              <a:t>Comprehension</a:t>
            </a:r>
            <a:endParaRPr lang="pl-PL" dirty="0"/>
          </a:p>
          <a:p>
            <a:pPr marL="800100" lvl="2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1257300" lvl="4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026" y="3789040"/>
            <a:ext cx="539394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pl-PL" dirty="0"/>
              <a:t>5. Wybrane Funkcje Wbudowane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5. Wybrane Funkcje Wbudowane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5480</TotalTime>
  <Words>9261</Words>
  <Application>Microsoft Office PowerPoint</Application>
  <PresentationFormat>Panoramiczny</PresentationFormat>
  <Paragraphs>1301</Paragraphs>
  <Slides>313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313</vt:i4>
      </vt:variant>
    </vt:vector>
  </HeadingPairs>
  <TitlesOfParts>
    <vt:vector size="337" baseType="lpstr">
      <vt:lpstr>Söhne</vt:lpstr>
      <vt:lpstr>Roboto Light</vt:lpstr>
      <vt:lpstr>Roboto</vt:lpstr>
      <vt:lpstr>Wingdings</vt:lpstr>
      <vt:lpstr>Roboto Slab</vt:lpstr>
      <vt:lpstr>Roboto Thin</vt:lpstr>
      <vt:lpstr>Arial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analizie danych</vt:lpstr>
      <vt:lpstr>Prezentacja programu PowerPoint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Podstawy statystyki – podstawowe pojęcia statystyczne</vt:lpstr>
      <vt:lpstr>Omówienie środowiska pracy - Jupyter Notebook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Dzień 2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Ankieta</vt:lpstr>
      <vt:lpstr>Ścieżka kształcenia</vt:lpstr>
      <vt:lpstr>Literatura przedmiotu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90</cp:revision>
  <dcterms:created xsi:type="dcterms:W3CDTF">2023-01-16T07:56:28Z</dcterms:created>
  <dcterms:modified xsi:type="dcterms:W3CDTF">2024-04-18T17:47:05Z</dcterms:modified>
</cp:coreProperties>
</file>